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84" r:id="rId3"/>
    <p:sldId id="283" r:id="rId4"/>
    <p:sldId id="292" r:id="rId5"/>
    <p:sldId id="287" r:id="rId6"/>
    <p:sldId id="288" r:id="rId7"/>
    <p:sldId id="297" r:id="rId8"/>
    <p:sldId id="299" r:id="rId9"/>
    <p:sldId id="295" r:id="rId10"/>
    <p:sldId id="296" r:id="rId11"/>
  </p:sldIdLst>
  <p:sldSz cx="9144000" cy="6858000" type="screen4x3"/>
  <p:notesSz cx="6669088" cy="9753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5961"/>
    <a:srgbClr val="F2A4AA"/>
    <a:srgbClr val="CCECFF"/>
    <a:srgbClr val="E7E6B8"/>
    <a:srgbClr val="336699"/>
    <a:srgbClr val="3366CC"/>
    <a:srgbClr val="C0C0C0"/>
    <a:srgbClr val="DDDDDD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9" autoAdjust="0"/>
    <p:restoredTop sz="87762" autoAdjust="0"/>
  </p:normalViewPr>
  <p:slideViewPr>
    <p:cSldViewPr>
      <p:cViewPr varScale="1">
        <p:scale>
          <a:sx n="102" d="100"/>
          <a:sy n="102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t" anchorCtr="0" compatLnSpc="1">
            <a:prstTxWarp prst="textNoShape">
              <a:avLst/>
            </a:prstTxWarp>
          </a:bodyPr>
          <a:lstStyle>
            <a:lvl1pPr defTabSz="897736" eaLnBrk="1" hangingPunct="1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t" anchorCtr="0" compatLnSpc="1">
            <a:prstTxWarp prst="textNoShape">
              <a:avLst/>
            </a:prstTxWarp>
          </a:bodyPr>
          <a:lstStyle>
            <a:lvl1pPr algn="r" defTabSz="897736" eaLnBrk="1" hangingPunct="1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890838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b" anchorCtr="0" compatLnSpc="1">
            <a:prstTxWarp prst="textNoShape">
              <a:avLst/>
            </a:prstTxWarp>
          </a:bodyPr>
          <a:lstStyle>
            <a:lvl1pPr defTabSz="897736" eaLnBrk="1" hangingPunct="1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/>
            </a:lvl1pPr>
          </a:lstStyle>
          <a:p>
            <a:pPr>
              <a:defRPr/>
            </a:pPr>
            <a:fld id="{91FFA984-75C8-40BA-8583-2894FA07C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94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t" anchorCtr="0" compatLnSpc="1">
            <a:prstTxWarp prst="textNoShape">
              <a:avLst/>
            </a:prstTxWarp>
          </a:bodyPr>
          <a:lstStyle>
            <a:lvl1pPr defTabSz="897736" eaLnBrk="1" hangingPunct="1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t" anchorCtr="0" compatLnSpc="1">
            <a:prstTxWarp prst="textNoShape">
              <a:avLst/>
            </a:prstTxWarp>
          </a:bodyPr>
          <a:lstStyle>
            <a:lvl1pPr algn="r" defTabSz="897736" eaLnBrk="1" hangingPunct="1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0250"/>
            <a:ext cx="4876800" cy="3659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32325"/>
            <a:ext cx="5335588" cy="43910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890838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b" anchorCtr="0" compatLnSpc="1">
            <a:prstTxWarp prst="textNoShape">
              <a:avLst/>
            </a:prstTxWarp>
          </a:bodyPr>
          <a:lstStyle>
            <a:lvl1pPr defTabSz="897736" eaLnBrk="1" hangingPunct="1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63063"/>
            <a:ext cx="2890837" cy="4889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9761" tIns="44881" rIns="89761" bIns="44881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/>
            </a:lvl1pPr>
          </a:lstStyle>
          <a:p>
            <a:pPr>
              <a:defRPr/>
            </a:pPr>
            <a:fld id="{EF536C06-8219-4FDB-A20E-2728F5692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36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FE992-B937-482D-BAFF-B387F0BE9D87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2B941-A60D-4173-B7F8-2AE3D773F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9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DEFC-215B-44DB-9102-081E327A8BE7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F37EF-4736-4068-BDF5-108751266F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1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1AA00-AED1-404B-B6B9-56C33002C11A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26372-2ACB-489C-BDB1-6160542EB6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97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1BD87-C455-46B1-AE27-E09FC6854767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D8CC7-7E4C-4252-85FB-375493ED6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3621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s-Latn-B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95A9-4D98-4593-82D9-CF4B7CEEAE58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18F3C-6780-44E2-BAE8-9E8757B4FE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1704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4AC91-034E-41D9-9693-AAE4DA485135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DB97-2A45-4A75-B9A1-5A6D134F5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795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CB128-C5D5-4347-9BE0-57D6C0720FF3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F9B66-F72D-4D97-9E0B-BA06C242A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7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19D6-8A36-4271-A855-3AEB30A54559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D3DB-3817-442C-AEC0-040AA3CA8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1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82D69-522B-4BEF-A243-2F444181D734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15958-6C7C-46F8-AE22-4E2FD4940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CE10E-3DCB-4059-9BA7-D05FB632084B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8C08D-AB7A-48A7-8BC4-8128CB0BF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8F2A-5FE2-4F05-9586-C66397269F99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BE542-CD65-4293-A7DC-4EFB9A8D62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5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5A3D-8C8E-43FE-A66C-3F9B05747DAC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47B6F-C1A0-475A-A9AB-B40397453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9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801F7-5EA3-4165-B532-09A292EC6253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86770-F0D0-4E48-8354-9DA598A35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2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EDB9-F581-4D18-BB85-BCA3C928DFC8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EF8D-55F0-4D3E-A2E2-D697D4B8D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4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80FD55A-BDE4-4E9D-971E-53C4B10C0DBE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7938F3-0F6F-4A8E-93B3-8BA1D2D7DF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4235FF-F572-4811-B325-F51F891A4C5F}" type="slidenum">
              <a:rPr lang="en-GB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3870325" y="2393950"/>
            <a:ext cx="2606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and underground economy financing developments </a:t>
            </a:r>
            <a:endParaRPr lang="en-GB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1782763" y="5286375"/>
            <a:ext cx="58674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Sarajevo, November 15th 2018</a:t>
            </a:r>
          </a:p>
          <a:p>
            <a:pPr algn="ctr">
              <a:defRPr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CBBH Conference „The Future of Cash“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95288" y="3573463"/>
            <a:ext cx="8207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411413" y="5229225"/>
            <a:ext cx="461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1752600" y="4524375"/>
            <a:ext cx="58674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Belma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Čolaković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CBBiH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8229600" cy="889050"/>
          </a:xfrm>
        </p:spPr>
        <p:txBody>
          <a:bodyPr/>
          <a:lstStyle/>
          <a:p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9B66-F72D-4D97-9E0B-BA06C242AA83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3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918"/>
            <a:ext cx="8229600" cy="472906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economic activity</a:t>
            </a:r>
            <a:endParaRPr lang="en-GB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9B66-F72D-4D97-9E0B-BA06C242AA83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4879" y="1854828"/>
            <a:ext cx="5194242" cy="42127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6245225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figure is a replica of the one used by Friedrich Schneider. 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302" y="1052736"/>
            <a:ext cx="8229600" cy="1143000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informality weighted by total GDP in 2005</a:t>
            </a:r>
            <a:endParaRPr lang="en-GB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508463"/>
              </p:ext>
            </p:extLst>
          </p:nvPr>
        </p:nvGraphicFramePr>
        <p:xfrm>
          <a:off x="457200" y="1989138"/>
          <a:ext cx="82296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6728"/>
                <a:gridCol w="1008112"/>
                <a:gridCol w="1080120"/>
                <a:gridCol w="792088"/>
                <a:gridCol w="864096"/>
                <a:gridCol w="1018456"/>
              </a:tblGrid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East Asia and Pacific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55.1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Europe and Central Asia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36.5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Latin America and the Carribean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66.1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East and North Africa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27.3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37.2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Income OECD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27.9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High Income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33.4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Asia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22.2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22.2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Sub-Saharan</a:t>
                      </a:r>
                      <a:r>
                        <a:rPr lang="bs-Latn-B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Africa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38.4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34.1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22.6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61.8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47B6F-C1A0-475A-A9AB-B40397453498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87727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Schneider, F., </a:t>
            </a:r>
            <a:r>
              <a:rPr lang="en-GB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Buehn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A. and Montenegro, C. E. (2010). Shadow Economies All Over the World: New Estimates for 162 Countries from 1999 to 2007. The World Bank Policy Research Working Paper No. 5356.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302" y="1052736"/>
            <a:ext cx="8229600" cy="1143000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does it matter?</a:t>
            </a:r>
            <a:endParaRPr lang="en-GB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GB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Apart from the obvious reason (taxation issues), underestimating GDP could result in inadequately formulated economic policies: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short- and mid-term budgeting (and member contributions in the EU) is made with reference to the GDP   </a:t>
            </a:r>
          </a:p>
          <a:p>
            <a:pPr marL="1314450" lvl="2" indent="-457200" algn="just"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(Public) Debt to GDP ratio possibly overestimated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Chance that macroeconomic policies may be too expansionary and social policy too excessive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Widening income inequality as a consequence of clients failing to meet lending criteria</a:t>
            </a:r>
          </a:p>
          <a:p>
            <a:pPr marL="914400" lvl="1" indent="-457200" algn="just">
              <a:buAutoNum type="arabicPeriod"/>
            </a:pPr>
            <a:endParaRPr lang="en-GB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47B6F-C1A0-475A-A9AB-B40397453498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2039"/>
            <a:ext cx="8229600" cy="720080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methods of measurement of the shadow economy</a:t>
            </a:r>
            <a:endParaRPr lang="en-GB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based on the discrepancy between national expenditure and income statistics;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physical input approach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 based measurement of discrepancies between the official and actual labour force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currency demand approach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widely used in the literature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Series of known shortcomings 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9B66-F72D-4D97-9E0B-BA06C242AA83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57002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currency demand approach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5802"/>
            <a:ext cx="8229600" cy="4511550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starting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Tanzi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(1983) estimation is of the form: </a:t>
            </a:r>
          </a:p>
          <a:p>
            <a:pPr marL="0" indent="0" algn="just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where: C / M2 is the ratio of cash holdings to current and deposit accounts;</a:t>
            </a:r>
          </a:p>
          <a:p>
            <a:pPr marL="0" indent="0" algn="just">
              <a:buNone/>
            </a:pP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 is a weighted average tax rate;</a:t>
            </a:r>
          </a:p>
          <a:p>
            <a:pPr marL="0" indent="0" algn="just">
              <a:buNone/>
            </a:pP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WS/Y is a proportion of wages and salaries in national income;</a:t>
            </a:r>
          </a:p>
          <a:p>
            <a:pPr marL="0" indent="0" algn="just">
              <a:buNone/>
            </a:pP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is the interest paid on savings deposits, and; </a:t>
            </a:r>
          </a:p>
          <a:p>
            <a:pPr marL="0" indent="0" algn="just">
              <a:buNone/>
            </a:pP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Y/N is per capita income.</a:t>
            </a:r>
          </a:p>
          <a:p>
            <a:pPr marL="0" indent="0" algn="just"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recent papers address some of the shortcomings and adjust for changes in the financial system landscape.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Ardizzi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(2011) also include the value of transactions settled by the e-payment. </a:t>
            </a:r>
          </a:p>
          <a:p>
            <a:pPr marL="0" indent="0" algn="just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9B66-F72D-4D97-9E0B-BA06C242AA83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420888"/>
            <a:ext cx="786506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57002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 demand in BH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175" y="2085975"/>
            <a:ext cx="8219649" cy="45116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9B66-F72D-4D97-9E0B-BA06C242AA83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381328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CBBH.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57002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 demand in BH and interest rates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9B66-F72D-4D97-9E0B-BA06C242AA83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38132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CBBH, own calculations.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20438"/>
            <a:ext cx="8229600" cy="428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864096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severe is the issue of unregistered economy in BH</a:t>
            </a:r>
            <a:r>
              <a:rPr lang="bs-Latn-BA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9B66-F72D-4D97-9E0B-BA06C242AA83}" type="slidenum"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04863"/>
            <a:ext cx="8229600" cy="37644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245225"/>
            <a:ext cx="2386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BHAS, own calculations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10677</TotalTime>
  <Words>467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Tahoma</vt:lpstr>
      <vt:lpstr>Times New Roman</vt:lpstr>
      <vt:lpstr>Wingdings</vt:lpstr>
      <vt:lpstr>Default Design</vt:lpstr>
      <vt:lpstr>PowerPoint Presentation</vt:lpstr>
      <vt:lpstr>Types of economic activity</vt:lpstr>
      <vt:lpstr>Average informality weighted by total GDP in 2005</vt:lpstr>
      <vt:lpstr>Why does it matter?</vt:lpstr>
      <vt:lpstr>The main methods of measurement of the shadow economy</vt:lpstr>
      <vt:lpstr>The currency demand approach </vt:lpstr>
      <vt:lpstr>Currency demand in BH </vt:lpstr>
      <vt:lpstr>Currency demand in BH and interest rates </vt:lpstr>
      <vt:lpstr>How severe is the issue of unregistered economy in BH? </vt:lpstr>
      <vt:lpstr>Thank you for your attention. </vt:lpstr>
    </vt:vector>
  </TitlesOfParts>
  <Company>Centralna banka BiH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Almir Salihovic</dc:creator>
  <cp:lastModifiedBy>Belma Colakovic</cp:lastModifiedBy>
  <cp:revision>830</cp:revision>
  <cp:lastPrinted>2015-02-10T10:21:20Z</cp:lastPrinted>
  <dcterms:created xsi:type="dcterms:W3CDTF">2003-09-19T09:12:56Z</dcterms:created>
  <dcterms:modified xsi:type="dcterms:W3CDTF">2018-11-22T14:19:43Z</dcterms:modified>
</cp:coreProperties>
</file>