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72" r:id="rId6"/>
    <p:sldId id="375" r:id="rId7"/>
    <p:sldId id="366" r:id="rId8"/>
    <p:sldId id="373" r:id="rId9"/>
    <p:sldId id="379" r:id="rId10"/>
    <p:sldId id="380" r:id="rId11"/>
    <p:sldId id="374" r:id="rId12"/>
    <p:sldId id="368" r:id="rId13"/>
    <p:sldId id="359" r:id="rId14"/>
    <p:sldId id="377" r:id="rId15"/>
    <p:sldId id="360" r:id="rId16"/>
    <p:sldId id="364" r:id="rId17"/>
    <p:sldId id="367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lind Kabashi" initials="RK" lastIdx="1" clrIdx="0"/>
  <p:cmAuthor id="1" name="sultanijab" initials="sb" lastIdx="1" clrIdx="1"/>
  <p:cmAuthor id="2" name="Ana Mitreska" initials="AM" lastIdx="4" clrIdx="2">
    <p:extLst/>
  </p:cmAuthor>
  <p:cmAuthor id="3" name="Aneta Krstevska" initials="AK" lastIdx="3" clrIdx="3">
    <p:extLst/>
  </p:cmAuthor>
  <p:cmAuthor id="4" name="Bisera Pavleska Georgievska" initials="BPG" lastIdx="1" clrIdx="4">
    <p:extLst/>
  </p:cmAuthor>
  <p:cmAuthor id="5" name="Biljana Daskalova Stefanovska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D92"/>
    <a:srgbClr val="284480"/>
    <a:srgbClr val="9F7831"/>
    <a:srgbClr val="A77E33"/>
    <a:srgbClr val="C29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364" autoAdjust="0"/>
  </p:normalViewPr>
  <p:slideViewPr>
    <p:cSldViewPr>
      <p:cViewPr varScale="1">
        <p:scale>
          <a:sx n="87" d="100"/>
          <a:sy n="87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9B9D-AB5D-4264-BD3A-4997EBC677FC}" type="datetimeFigureOut">
              <a:rPr lang="en-US" smtClean="0"/>
              <a:t>20.11.2018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275F4-CF24-48D7-8787-2DEE3C9B1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6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967E-407D-4545-B18F-E809B892C336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BB3D9-AEF8-4C59-A599-D7E136E698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9484E-ACC6-456B-8EB6-940451E702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9484E-ACC6-456B-8EB6-940451E702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9484E-ACC6-456B-8EB6-940451E702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8280920" cy="1224136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284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340" y="5301208"/>
            <a:ext cx="3816424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4480"/>
                </a:solidFill>
              </a:defRPr>
            </a:lvl1pPr>
          </a:lstStyle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44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84480"/>
                </a:solidFill>
              </a:defRPr>
            </a:lvl1pPr>
          </a:lstStyle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8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8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9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4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7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8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2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7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453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30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0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0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7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8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4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0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655E11-8DB9-4464-B59D-6CCCE2B05CA7}" type="datetimeFigureOut">
              <a:rPr lang="en-US" smtClean="0"/>
              <a:pPr/>
              <a:t>20.11.2018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97C01E-0778-4748-950E-4B9A0228A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844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stevskaa@nbrm.m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7924800" cy="5562600"/>
          </a:xfrm>
        </p:spPr>
        <p:txBody>
          <a:bodyPr>
            <a:normAutofit/>
          </a:bodyPr>
          <a:lstStyle/>
          <a:p>
            <a:endParaRPr lang="en-US" altLang="en-US" sz="2000" dirty="0" smtClean="0">
              <a:solidFill>
                <a:srgbClr val="002060"/>
              </a:solidFill>
            </a:endParaRPr>
          </a:p>
          <a:p>
            <a:endParaRPr lang="en-US" altLang="en-US" sz="2000" dirty="0">
              <a:solidFill>
                <a:srgbClr val="002060"/>
              </a:solidFill>
            </a:endParaRPr>
          </a:p>
          <a:p>
            <a:endParaRPr lang="en-US" altLang="en-US" sz="20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De-euroization in Macedonian economy: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recent trends and ongoing activities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endParaRPr lang="en-US" altLang="en-US" sz="2000" b="1" dirty="0" smtClean="0">
              <a:solidFill>
                <a:srgbClr val="002060"/>
              </a:solidFill>
            </a:endParaRPr>
          </a:p>
          <a:p>
            <a:endParaRPr lang="en-US" altLang="en-US" sz="2000" b="1" dirty="0" smtClean="0">
              <a:solidFill>
                <a:srgbClr val="002060"/>
              </a:solidFill>
            </a:endParaRPr>
          </a:p>
          <a:p>
            <a:endParaRPr lang="en-US" altLang="en-US" sz="2000" b="1" dirty="0">
              <a:solidFill>
                <a:srgbClr val="002060"/>
              </a:solidFill>
            </a:endParaRPr>
          </a:p>
          <a:p>
            <a:r>
              <a:rPr lang="en-US" altLang="en-US" sz="1400" b="1" dirty="0" smtClean="0">
                <a:solidFill>
                  <a:srgbClr val="002060"/>
                </a:solidFill>
              </a:rPr>
              <a:t>Aneta Krstevska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r>
              <a:rPr lang="en-US" altLang="en-US" sz="1400" dirty="0" smtClean="0">
                <a:solidFill>
                  <a:srgbClr val="002060"/>
                </a:solidFill>
              </a:rPr>
              <a:t>Chief Economist</a:t>
            </a:r>
          </a:p>
          <a:p>
            <a:r>
              <a:rPr lang="en-US" altLang="en-US" sz="1200" dirty="0" smtClean="0">
                <a:solidFill>
                  <a:srgbClr val="002060"/>
                </a:solidFill>
              </a:rPr>
              <a:t> </a:t>
            </a:r>
            <a:r>
              <a:rPr lang="en-US" altLang="en-US" sz="1200" dirty="0" smtClean="0">
                <a:solidFill>
                  <a:srgbClr val="002060"/>
                </a:solidFill>
                <a:hlinkClick r:id="rId2"/>
              </a:rPr>
              <a:t>krstevskaa@nbrm.mk</a:t>
            </a:r>
            <a:r>
              <a:rPr lang="en-US" altLang="en-US" sz="1200" dirty="0" smtClean="0">
                <a:solidFill>
                  <a:srgbClr val="002060"/>
                </a:solidFill>
              </a:rPr>
              <a:t>   </a:t>
            </a:r>
          </a:p>
          <a:p>
            <a:endParaRPr lang="en-US" altLang="en-US" sz="1200" dirty="0" smtClean="0">
              <a:solidFill>
                <a:srgbClr val="002060"/>
              </a:solidFill>
            </a:endParaRPr>
          </a:p>
          <a:p>
            <a:endParaRPr lang="en-US" altLang="en-US" sz="1200" dirty="0">
              <a:solidFill>
                <a:srgbClr val="002060"/>
              </a:solidFill>
            </a:endParaRPr>
          </a:p>
          <a:p>
            <a:endParaRPr lang="en-US" altLang="en-US" sz="1200" dirty="0" smtClean="0">
              <a:solidFill>
                <a:srgbClr val="002060"/>
              </a:solidFill>
            </a:endParaRPr>
          </a:p>
          <a:p>
            <a:r>
              <a:rPr lang="en-US" altLang="en-US" sz="1200" dirty="0" smtClean="0">
                <a:solidFill>
                  <a:srgbClr val="002060"/>
                </a:solidFill>
              </a:rPr>
              <a:t>Sarajevo, November, 2018</a:t>
            </a:r>
            <a:endParaRPr lang="en-US" altLang="en-US" sz="1200" dirty="0">
              <a:solidFill>
                <a:srgbClr val="002060"/>
              </a:solidFill>
            </a:endParaRPr>
          </a:p>
          <a:p>
            <a:endParaRPr lang="en-US" altLang="en-US" sz="2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97" y="762000"/>
            <a:ext cx="85344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Net foreign exchange position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2" y="1104900"/>
            <a:ext cx="8125158" cy="20418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334000"/>
            <a:ext cx="8915400" cy="1243559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Household sector with long fx position at the banking sector (deposits higher than credits from the banks with f.c. component);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Corporate sector with short fx position at the banking sector – riskier for banks;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002060"/>
                </a:solidFill>
              </a:rPr>
              <a:t>Generally, </a:t>
            </a:r>
            <a:r>
              <a:rPr lang="en-US" sz="1800" dirty="0" smtClean="0">
                <a:solidFill>
                  <a:srgbClr val="002060"/>
                </a:solidFill>
              </a:rPr>
              <a:t>banks with </a:t>
            </a:r>
            <a:r>
              <a:rPr lang="en-US" sz="1800" dirty="0">
                <a:solidFill>
                  <a:srgbClr val="002060"/>
                </a:solidFill>
              </a:rPr>
              <a:t>long net foreign exchange position, within given limits.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71" y="3146728"/>
            <a:ext cx="4190999" cy="20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5344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III. Banks’ interest rate spread on deposits 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4944445" cy="2935588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5393556"/>
            <a:ext cx="8382000" cy="1015077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Interest rate spread between banks’ Denar and f.c. deposits at the beginning of the global crisis increased, afterwards decreasing tendency.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603952"/>
            <a:ext cx="9067800" cy="615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Interest rates on Government securities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064" y="1981201"/>
            <a:ext cx="4420123" cy="2804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4000864" cy="28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 bwMode="auto">
          <a:xfrm>
            <a:off x="914400" y="762000"/>
            <a:ext cx="7162800" cy="84219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IV. Draft Strategy for de-euroization</a:t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1800" b="0" dirty="0" smtClean="0">
              <a:solidFill>
                <a:srgbClr val="002060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-3672" y="1905000"/>
            <a:ext cx="8991600" cy="3352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>
              <a:buFontTx/>
              <a:buChar char="-"/>
              <a:defRPr/>
            </a:pPr>
            <a:r>
              <a:rPr lang="en-US" b="0" dirty="0" smtClean="0">
                <a:solidFill>
                  <a:srgbClr val="002060"/>
                </a:solidFill>
              </a:rPr>
              <a:t>Recommendation from the EU institutions: comprehensive strategy for   de-euroization by involving all relevant stakeholders;</a:t>
            </a:r>
          </a:p>
          <a:p>
            <a:pPr>
              <a:defRPr/>
            </a:pPr>
            <a:endParaRPr lang="en-US" b="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b="0" dirty="0" smtClean="0">
                <a:solidFill>
                  <a:srgbClr val="002060"/>
                </a:solidFill>
              </a:rPr>
              <a:t>NBRM, Ministry of Finance and 4 other institutions;</a:t>
            </a:r>
          </a:p>
          <a:p>
            <a:pPr>
              <a:defRPr/>
            </a:pPr>
            <a:endParaRPr lang="en-US" b="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b="0" dirty="0" smtClean="0">
                <a:solidFill>
                  <a:srgbClr val="002060"/>
                </a:solidFill>
              </a:rPr>
              <a:t>During 2018, the consultation process between institutions has been finalized, adoption and implementation to follow (some measures already in preparation/implementation). </a:t>
            </a:r>
          </a:p>
          <a:p>
            <a:pPr marL="342900" indent="-342900">
              <a:buFontTx/>
              <a:buChar char="-"/>
              <a:defRPr/>
            </a:pPr>
            <a:endParaRPr lang="en-US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4096"/>
            <a:ext cx="7715200" cy="7837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Closing remarks: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78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Euroization – long term, persistent phenomena;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Stable macroeconomic and overall domestic environment of crucial importance;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Under exchange rate targeting strategy, credibility in the domestic currency is </a:t>
            </a:r>
            <a:r>
              <a:rPr lang="en-US" sz="2400" dirty="0" smtClean="0">
                <a:solidFill>
                  <a:srgbClr val="002060"/>
                </a:solidFill>
              </a:rPr>
              <a:t>essential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r>
              <a:rPr lang="en-US" sz="2400" dirty="0" smtClean="0">
                <a:solidFill>
                  <a:srgbClr val="002060"/>
                </a:solidFill>
              </a:rPr>
              <a:t>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De-euroization trend in the banks’ balance sheet during global crisis, supported by NBRM measures;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Draft Strategy for de-euroization, with a broad scope of measures to deal with this issue.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12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 bwMode="auto">
          <a:xfrm>
            <a:off x="990600" y="990600"/>
            <a:ext cx="7162800" cy="4611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Content: </a:t>
            </a:r>
            <a:endParaRPr lang="en-US" sz="2800" dirty="0" smtClean="0">
              <a:solidFill>
                <a:srgbClr val="002060"/>
              </a:solidFill>
              <a:latin typeface="MAC C 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acroeconomic environment and </a:t>
            </a:r>
          </a:p>
          <a:p>
            <a:pPr marL="460375" algn="just">
              <a:buClr>
                <a:srgbClr val="002060"/>
              </a:buClr>
              <a:buSzPct val="80000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de-euroization;</a:t>
            </a:r>
          </a:p>
          <a:p>
            <a:pPr marL="460375" algn="just">
              <a:buClr>
                <a:srgbClr val="002060"/>
              </a:buClr>
              <a:buSzPct val="80000"/>
              <a:defRPr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Developments in the banking sector;</a:t>
            </a:r>
          </a:p>
          <a:p>
            <a:pPr marL="460375" algn="just">
              <a:buClr>
                <a:srgbClr val="002060"/>
              </a:buClr>
              <a:buSzPct val="80000"/>
              <a:defRPr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Interest rates in the economy;</a:t>
            </a:r>
          </a:p>
          <a:p>
            <a:pPr marL="460375" algn="just">
              <a:buClr>
                <a:srgbClr val="002060"/>
              </a:buClr>
              <a:buSzPct val="80000"/>
              <a:defRPr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Draft-Strategy for de-euroization.</a:t>
            </a:r>
            <a:endParaRPr lang="mk-MK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01" y="507321"/>
            <a:ext cx="7715200" cy="9361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I. Inflation developments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399" y="5029200"/>
            <a:ext cx="8617327" cy="1395959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Macroeconomic stability crucial for the confidence in the local currency;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Macedonian economy: stable exchange rate MKD / EUR and low average inflation (fluctuations mainly driven by supply side factors).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47112"/>
            <a:ext cx="4654927" cy="2815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47112"/>
            <a:ext cx="3839210" cy="28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5245"/>
            <a:ext cx="7715200" cy="9361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Macedonian GDP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964" y="4675477"/>
            <a:ext cx="8237583" cy="1700759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In </a:t>
            </a:r>
            <a:r>
              <a:rPr lang="en-US" sz="2000" dirty="0">
                <a:solidFill>
                  <a:srgbClr val="002060"/>
                </a:solidFill>
              </a:rPr>
              <a:t>2009 and 2012 global </a:t>
            </a:r>
            <a:r>
              <a:rPr lang="en-US" sz="2000" dirty="0" smtClean="0">
                <a:solidFill>
                  <a:srgbClr val="002060"/>
                </a:solidFill>
              </a:rPr>
              <a:t>crisis shocks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</a:rPr>
              <a:t>In 2017 internal shock - political instability, in the first half of 2018 real GDP growth of 1,6% (lower than expected</a:t>
            </a:r>
            <a:r>
              <a:rPr lang="en-US" sz="2000" dirty="0" smtClean="0">
                <a:solidFill>
                  <a:srgbClr val="002060"/>
                </a:solidFill>
              </a:rPr>
              <a:t>);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Private transfers – regular inflows in foreign currency;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Continuous efforts against informal economy. </a:t>
            </a:r>
            <a:endParaRPr lang="en-US" sz="2000" dirty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41349"/>
            <a:ext cx="4772330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6400" y="762000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II. Deposits and credits growth  </a:t>
            </a:r>
            <a:endParaRPr lang="en-US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638800" cy="3048000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4800" y="5334000"/>
            <a:ext cx="8382000" cy="1091159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Continuous deposits and credits growth during global crisis;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Sound banking system, with capital adequacy ratio of around 16%. </a:t>
            </a:r>
            <a:endParaRPr lang="en-US" sz="2000" dirty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0" y="762000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Households’ deposits</a:t>
            </a:r>
            <a:endParaRPr lang="en-US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5165074"/>
            <a:ext cx="8382000" cy="1243559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During global crisis stronger increase in Denar deposits of households;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However, households Denar deposits sensitive to shocks. </a:t>
            </a:r>
            <a:endParaRPr lang="en-US" sz="2000" dirty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56132"/>
            <a:ext cx="6354975" cy="3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4096"/>
            <a:ext cx="8534400" cy="7837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Currency exchange market 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638800"/>
            <a:ext cx="8382000" cy="769833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5165074"/>
            <a:ext cx="8382000" cy="1243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In addition, cash holdings in foreign currency of the households also sensitive to shocks.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562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7990" y="7620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De-euroization in the banks’ deposits and credits </a:t>
            </a:r>
            <a:endParaRPr lang="en-US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76200" y="4648200"/>
            <a:ext cx="8915400" cy="1836634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Significant de-euroization in the banks’ balance sheets during global crisis: higher return on Denar financial instruments, risks in the Euro area, reserve requirements changes by the NBRM;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Stagnation in the de-euroization trend in the last years amid political uncertainty;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OeNB Euro Survey: similar dynamics in </a:t>
            </a:r>
            <a:r>
              <a:rPr lang="en-US" sz="1800" dirty="0" smtClean="0">
                <a:solidFill>
                  <a:srgbClr val="002060"/>
                </a:solidFill>
              </a:rPr>
              <a:t>Euro cash </a:t>
            </a:r>
            <a:r>
              <a:rPr lang="en-US" sz="1800" dirty="0" smtClean="0">
                <a:solidFill>
                  <a:srgbClr val="002060"/>
                </a:solidFill>
              </a:rPr>
              <a:t>holdings in Macedonia - decline during global crisis, increase in the period of domestic political instability. </a:t>
            </a: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324600" cy="30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60" y="762000"/>
            <a:ext cx="9067800" cy="615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284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Reserve requirements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45" y="1676400"/>
            <a:ext cx="6697829" cy="34180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93556"/>
            <a:ext cx="8382000" cy="1015077"/>
          </a:xfrm>
        </p:spPr>
        <p:txBody>
          <a:bodyPr>
            <a:noAutofit/>
          </a:bodyPr>
          <a:lstStyle/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Reserve requirements changes in favour of Denar deposits and long term savings. </a:t>
            </a:r>
            <a:endParaRPr lang="en-US" sz="2000" dirty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60375" algn="just">
              <a:buClr>
                <a:srgbClr val="002060"/>
              </a:buClr>
              <a:buSzPct val="80000"/>
              <a:buFontTx/>
              <a:buChar char="-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339725" algn="just"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RM_Mor_ECCF_31032016_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9B587048DD8A4D9A58EE3342571AE6" ma:contentTypeVersion="0" ma:contentTypeDescription="Креирај нов документ." ma:contentTypeScope="" ma:versionID="40ba22b3547eaf4ac421c319fe840186">
  <xsd:schema xmlns:xsd="http://www.w3.org/2001/XMLSchema" xmlns:p="http://schemas.microsoft.com/office/2006/metadata/properties" targetNamespace="http://schemas.microsoft.com/office/2006/metadata/properties" ma:root="true" ma:fieldsID="cbd8e653fed0b352bb2996bf72a0736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Вид содржина" ma:readOnly="true"/>
        <xsd:element ref="dc:title" minOccurs="0" maxOccurs="1" ma:index="4" ma:displayName="Наслов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D125B4-2D84-4BBE-BF86-1E278CAF365A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3F352D5-B60E-41FF-A6A4-77BDDD396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8C8229-8FD0-4E0E-A6BB-5FC5F5948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NBRM_Mor_ECCF_31032016_MK</Template>
  <TotalTime>3547</TotalTime>
  <Words>521</Words>
  <Application>Microsoft Office PowerPoint</Application>
  <PresentationFormat>On-screen Show (4:3)</PresentationFormat>
  <Paragraphs>98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MAC C Times</vt:lpstr>
      <vt:lpstr>Tahoma</vt:lpstr>
      <vt:lpstr>Wingdings</vt:lpstr>
      <vt:lpstr>NBRM_Mor_ECCF_31032016_MK</vt:lpstr>
      <vt:lpstr>PowerPoint Presentation</vt:lpstr>
      <vt:lpstr>Content: </vt:lpstr>
      <vt:lpstr>I. Inflation developments</vt:lpstr>
      <vt:lpstr>Macedonian GDP</vt:lpstr>
      <vt:lpstr>PowerPoint Presentation</vt:lpstr>
      <vt:lpstr>PowerPoint Presentation</vt:lpstr>
      <vt:lpstr>Currency exchange market  </vt:lpstr>
      <vt:lpstr>PowerPoint Presentation</vt:lpstr>
      <vt:lpstr>PowerPoint Presentation</vt:lpstr>
      <vt:lpstr>Net foreign exchange position </vt:lpstr>
      <vt:lpstr>III. Banks’ interest rate spread on deposits  </vt:lpstr>
      <vt:lpstr>PowerPoint Presentation</vt:lpstr>
      <vt:lpstr>IV. Draft Strategy for de-euroization </vt:lpstr>
      <vt:lpstr>Closing remarks: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analysis and forecasting in Macedonia</dc:title>
  <dc:creator>Rilind Kabashi</dc:creator>
  <cp:lastModifiedBy>Aneta Krstevska</cp:lastModifiedBy>
  <cp:revision>484</cp:revision>
  <cp:lastPrinted>2018-11-08T12:22:12Z</cp:lastPrinted>
  <dcterms:created xsi:type="dcterms:W3CDTF">2016-03-24T13:01:59Z</dcterms:created>
  <dcterms:modified xsi:type="dcterms:W3CDTF">2018-11-20T09:07:55Z</dcterms:modified>
</cp:coreProperties>
</file>