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66" r:id="rId2"/>
    <p:sldId id="285" r:id="rId3"/>
    <p:sldId id="284" r:id="rId4"/>
    <p:sldId id="283" r:id="rId5"/>
    <p:sldId id="287" r:id="rId6"/>
    <p:sldId id="288" r:id="rId7"/>
    <p:sldId id="291" r:id="rId8"/>
    <p:sldId id="286" r:id="rId9"/>
    <p:sldId id="289" r:id="rId10"/>
    <p:sldId id="290" r:id="rId11"/>
    <p:sldId id="282" r:id="rId12"/>
  </p:sldIdLst>
  <p:sldSz cx="9144000" cy="6858000" type="screen4x3"/>
  <p:notesSz cx="6669088" cy="97536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5961"/>
    <a:srgbClr val="F2A4AA"/>
    <a:srgbClr val="CCECFF"/>
    <a:srgbClr val="E7E6B8"/>
    <a:srgbClr val="336699"/>
    <a:srgbClr val="3366CC"/>
    <a:srgbClr val="C0C0C0"/>
    <a:srgbClr val="DDDDDD"/>
    <a:srgbClr val="99CCFF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39" autoAdjust="0"/>
    <p:restoredTop sz="87759" autoAdjust="0"/>
  </p:normalViewPr>
  <p:slideViewPr>
    <p:cSldViewPr>
      <p:cViewPr varScale="1">
        <p:scale>
          <a:sx n="115" d="100"/>
          <a:sy n="115" d="100"/>
        </p:scale>
        <p:origin x="181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Actual individual consumption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EU 28 </c:v>
                </c:pt>
                <c:pt idx="1">
                  <c:v>EMU 19</c:v>
                </c:pt>
                <c:pt idx="2">
                  <c:v>MNE</c:v>
                </c:pt>
                <c:pt idx="3">
                  <c:v>MKD</c:v>
                </c:pt>
                <c:pt idx="4">
                  <c:v>ALB</c:v>
                </c:pt>
                <c:pt idx="5">
                  <c:v>SRB</c:v>
                </c:pt>
                <c:pt idx="6">
                  <c:v>BIH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69</c:v>
                </c:pt>
                <c:pt idx="1">
                  <c:v>67.8</c:v>
                </c:pt>
                <c:pt idx="2">
                  <c:v>87.8</c:v>
                </c:pt>
                <c:pt idx="3">
                  <c:v>72.2</c:v>
                </c:pt>
                <c:pt idx="4">
                  <c:v>87.6</c:v>
                </c:pt>
                <c:pt idx="5">
                  <c:v>83.3</c:v>
                </c:pt>
                <c:pt idx="6">
                  <c:v>89.4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B89-44EE-97EC-B1E93D77E2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6358096"/>
        <c:axId val="136358880"/>
      </c:barChart>
      <c:catAx>
        <c:axId val="1363580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r-Latn-RS"/>
          </a:p>
        </c:txPr>
        <c:crossAx val="136358880"/>
        <c:crosses val="autoZero"/>
        <c:auto val="1"/>
        <c:lblAlgn val="ctr"/>
        <c:lblOffset val="100"/>
        <c:noMultiLvlLbl val="0"/>
      </c:catAx>
      <c:valAx>
        <c:axId val="1363588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50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GB" sz="1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hr-BA" sz="1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ominalna potrošnja kao procenat BDP</a:t>
                </a:r>
                <a:r>
                  <a:rPr lang="en-GB" sz="1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:r>
                  <a:rPr lang="hr-BA" sz="1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r>
                  <a:rPr lang="en-GB" sz="1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DP=100)</a:t>
                </a:r>
                <a:endParaRPr lang="en-GB" sz="1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sr-Latn-R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r-Latn-RS"/>
          </a:p>
        </c:txPr>
        <c:crossAx val="136358096"/>
        <c:crosses val="autoZero"/>
        <c:crossBetween val="between"/>
      </c:valAx>
      <c:spPr>
        <a:noFill/>
        <a:ln>
          <a:solidFill>
            <a:schemeClr val="bg1">
              <a:lumMod val="50000"/>
            </a:schemeClr>
          </a:solidFill>
        </a:ln>
        <a:effectLst/>
      </c:spPr>
    </c:plotArea>
    <c:plotVisOnly val="1"/>
    <c:dispBlanksAs val="gap"/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384150527923999"/>
          <c:y val="3.7372370730759198E-2"/>
          <c:w val="0.74159447272547296"/>
          <c:h val="0.62703984118596301"/>
        </c:manualLayout>
      </c:layout>
      <c:barChart>
        <c:barDir val="col"/>
        <c:grouping val="stacked"/>
        <c:varyColors val="0"/>
        <c:ser>
          <c:idx val="2"/>
          <c:order val="0"/>
          <c:tx>
            <c:strRef>
              <c:f>Sheet1!$B$1</c:f>
              <c:strCache>
                <c:ptCount val="1"/>
                <c:pt idx="0">
                  <c:v>Režije i stambeno održavanje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  <a:effectLst/>
          </c:spPr>
          <c:invertIfNegative val="0"/>
          <c:val>
            <c:numRef>
              <c:f>Sheet1!$B$2:$B$8</c:f>
              <c:numCache>
                <c:formatCode>0.00</c:formatCode>
                <c:ptCount val="7"/>
                <c:pt idx="0">
                  <c:v>16.5</c:v>
                </c:pt>
                <c:pt idx="1">
                  <c:v>16.100000000000001</c:v>
                </c:pt>
                <c:pt idx="2">
                  <c:v>21.299999999999997</c:v>
                </c:pt>
                <c:pt idx="3">
                  <c:v>17.7</c:v>
                </c:pt>
                <c:pt idx="4">
                  <c:v>15.5</c:v>
                </c:pt>
                <c:pt idx="5">
                  <c:v>18.600000000000001</c:v>
                </c:pt>
                <c:pt idx="6">
                  <c:v>16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CategoryTitle>
                <c15:cat>
                  <c:multiLvlStrRef>
                    <c:extLst>
                      <c:ext uri="{02D57815-91ED-43cb-92C2-25804820EDAC}">
                        <c15:formulaRef>
                          <c15:sqref>Sheet1!#REF!</c15:sqref>
                        </c15:formulaRef>
                      </c:ext>
                    </c:extLst>
                  </c:multiLvlStrRef>
                </c15:cat>
              </c15:filteredCategoryTitle>
            </c:ext>
            <c:ext xmlns:c16="http://schemas.microsoft.com/office/drawing/2014/chart" uri="{C3380CC4-5D6E-409C-BE32-E72D297353CC}">
              <c16:uniqueId val="{00000000-33FC-4B0B-AF6D-C5F7440B1A42}"/>
            </c:ext>
          </c:extLst>
        </c:ser>
        <c:ser>
          <c:idx val="3"/>
          <c:order val="1"/>
          <c:tx>
            <c:strRef>
              <c:f>Sheet1!$C$1</c:f>
              <c:strCache>
                <c:ptCount val="1"/>
                <c:pt idx="0">
                  <c:v>Zdravlje</c:v>
                </c:pt>
              </c:strCache>
            </c:strRef>
          </c:tx>
          <c:spPr>
            <a:pattFill prst="ltHorz">
              <a:fgClr>
                <a:schemeClr val="accent2">
                  <a:lumMod val="60000"/>
                  <a:lumOff val="40000"/>
                </a:schemeClr>
              </a:fgClr>
              <a:bgClr>
                <a:schemeClr val="bg1"/>
              </a:bgClr>
            </a:pattFill>
            <a:ln>
              <a:solidFill>
                <a:schemeClr val="accent2">
                  <a:lumMod val="60000"/>
                  <a:lumOff val="40000"/>
                </a:schemeClr>
              </a:solidFill>
            </a:ln>
            <a:effectLst/>
          </c:spPr>
          <c:invertIfNegative val="0"/>
          <c:val>
            <c:numRef>
              <c:f>Sheet1!$C$2:$C$8</c:f>
              <c:numCache>
                <c:formatCode>0.00</c:formatCode>
                <c:ptCount val="7"/>
                <c:pt idx="0">
                  <c:v>8.5</c:v>
                </c:pt>
                <c:pt idx="1">
                  <c:v>8.8000000000000007</c:v>
                </c:pt>
                <c:pt idx="2">
                  <c:v>6.8</c:v>
                </c:pt>
                <c:pt idx="3">
                  <c:v>3.6</c:v>
                </c:pt>
                <c:pt idx="4">
                  <c:v>6.2</c:v>
                </c:pt>
                <c:pt idx="5">
                  <c:v>8</c:v>
                </c:pt>
                <c:pt idx="6">
                  <c:v>7.6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CategoryTitle>
                <c15:cat>
                  <c:multiLvlStrRef>
                    <c:extLst>
                      <c:ext uri="{02D57815-91ED-43cb-92C2-25804820EDAC}">
                        <c15:formulaRef>
                          <c15:sqref>Sheet1!#REF!</c15:sqref>
                        </c15:formulaRef>
                      </c:ext>
                    </c:extLst>
                  </c:multiLvlStrRef>
                </c15:cat>
              </c15:filteredCategoryTitle>
            </c:ext>
            <c:ext xmlns:c16="http://schemas.microsoft.com/office/drawing/2014/chart" uri="{C3380CC4-5D6E-409C-BE32-E72D297353CC}">
              <c16:uniqueId val="{00000001-33FC-4B0B-AF6D-C5F7440B1A42}"/>
            </c:ext>
          </c:extLst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Prevoz</c:v>
                </c:pt>
              </c:strCache>
            </c:strRef>
          </c:tx>
          <c:spPr>
            <a:pattFill prst="wdUpDiag">
              <a:fgClr>
                <a:schemeClr val="accent2">
                  <a:lumMod val="60000"/>
                  <a:lumOff val="40000"/>
                </a:schemeClr>
              </a:fgClr>
              <a:bgClr>
                <a:schemeClr val="bg1"/>
              </a:bgClr>
            </a:pattFill>
            <a:ln>
              <a:solidFill>
                <a:schemeClr val="accent2">
                  <a:lumMod val="60000"/>
                  <a:lumOff val="40000"/>
                </a:schemeClr>
              </a:solidFill>
            </a:ln>
            <a:effectLst/>
          </c:spPr>
          <c:invertIfNegative val="0"/>
          <c:val>
            <c:numRef>
              <c:f>Sheet1!$D$2:$D$8</c:f>
              <c:numCache>
                <c:formatCode>0.00</c:formatCode>
                <c:ptCount val="7"/>
                <c:pt idx="0">
                  <c:v>7</c:v>
                </c:pt>
                <c:pt idx="1">
                  <c:v>6.9</c:v>
                </c:pt>
                <c:pt idx="2">
                  <c:v>8.8000000000000007</c:v>
                </c:pt>
                <c:pt idx="3">
                  <c:v>5.5</c:v>
                </c:pt>
                <c:pt idx="4">
                  <c:v>4.2</c:v>
                </c:pt>
                <c:pt idx="5">
                  <c:v>8.8000000000000007</c:v>
                </c:pt>
                <c:pt idx="6">
                  <c:v>7.2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CategoryTitle>
                <c15:cat>
                  <c:multiLvlStrRef>
                    <c:extLst>
                      <c:ext uri="{02D57815-91ED-43cb-92C2-25804820EDAC}">
                        <c15:formulaRef>
                          <c15:sqref>Sheet1!#REF!</c15:sqref>
                        </c15:formulaRef>
                      </c:ext>
                    </c:extLst>
                  </c:multiLvlStrRef>
                </c15:cat>
              </c15:filteredCategoryTitle>
            </c:ext>
            <c:ext xmlns:c16="http://schemas.microsoft.com/office/drawing/2014/chart" uri="{C3380CC4-5D6E-409C-BE32-E72D297353CC}">
              <c16:uniqueId val="{00000002-33FC-4B0B-AF6D-C5F7440B1A42}"/>
            </c:ext>
          </c:extLst>
        </c:ser>
        <c:ser>
          <c:idx val="1"/>
          <c:order val="3"/>
          <c:tx>
            <c:strRef>
              <c:f>Sheet1!$E$1</c:f>
              <c:strCache>
                <c:ptCount val="1"/>
                <c:pt idx="0">
                  <c:v>Odjeća i obuća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60000"/>
                  <a:lumOff val="40000"/>
                </a:schemeClr>
              </a:solidFill>
            </a:ln>
            <a:effectLst/>
          </c:spPr>
          <c:invertIfNegative val="0"/>
          <c:val>
            <c:numRef>
              <c:f>Sheet1!$E$2:$E$8</c:f>
              <c:numCache>
                <c:formatCode>0.00</c:formatCode>
                <c:ptCount val="7"/>
                <c:pt idx="0">
                  <c:v>2.7</c:v>
                </c:pt>
                <c:pt idx="1">
                  <c:v>2.6</c:v>
                </c:pt>
                <c:pt idx="2">
                  <c:v>4.5</c:v>
                </c:pt>
                <c:pt idx="3">
                  <c:v>2.7</c:v>
                </c:pt>
                <c:pt idx="4">
                  <c:v>3.3</c:v>
                </c:pt>
                <c:pt idx="5">
                  <c:v>2.4</c:v>
                </c:pt>
                <c:pt idx="6">
                  <c:v>3.7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CategoryTitle>
                <c15:cat>
                  <c:multiLvlStrRef>
                    <c:extLst>
                      <c:ext uri="{02D57815-91ED-43cb-92C2-25804820EDAC}">
                        <c15:formulaRef>
                          <c15:sqref>Sheet1!#REF!</c15:sqref>
                        </c15:formulaRef>
                      </c:ext>
                    </c:extLst>
                  </c:multiLvlStrRef>
                </c15:cat>
              </c15:filteredCategoryTitle>
            </c:ext>
            <c:ext xmlns:c16="http://schemas.microsoft.com/office/drawing/2014/chart" uri="{C3380CC4-5D6E-409C-BE32-E72D297353CC}">
              <c16:uniqueId val="{00000003-33FC-4B0B-AF6D-C5F7440B1A42}"/>
            </c:ext>
          </c:extLst>
        </c:ser>
        <c:ser>
          <c:idx val="5"/>
          <c:order val="4"/>
          <c:tx>
            <c:strRef>
              <c:f>Sheet1!$F$1</c:f>
              <c:strCache>
                <c:ptCount val="1"/>
                <c:pt idx="0">
                  <c:v>Hrana, piće, duhan</c:v>
                </c:pt>
              </c:strCache>
            </c:strRef>
          </c:tx>
          <c:spPr>
            <a:solidFill>
              <a:srgbClr val="CF5961"/>
            </a:solidFill>
            <a:ln>
              <a:solidFill>
                <a:srgbClr val="CF5961"/>
              </a:solidFill>
            </a:ln>
            <a:effectLst/>
          </c:spPr>
          <c:invertIfNegative val="0"/>
          <c:val>
            <c:numRef>
              <c:f>Sheet1!$F$2:$F$8</c:f>
              <c:numCache>
                <c:formatCode>0.00</c:formatCode>
                <c:ptCount val="7"/>
                <c:pt idx="0">
                  <c:v>9</c:v>
                </c:pt>
                <c:pt idx="1">
                  <c:v>8.8000000000000007</c:v>
                </c:pt>
                <c:pt idx="2">
                  <c:v>31.4</c:v>
                </c:pt>
                <c:pt idx="3">
                  <c:v>24.1</c:v>
                </c:pt>
                <c:pt idx="4">
                  <c:v>35.6</c:v>
                </c:pt>
                <c:pt idx="5">
                  <c:v>23.5</c:v>
                </c:pt>
                <c:pt idx="6">
                  <c:v>32.699999999999996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CategoryTitle>
                <c15:cat>
                  <c:multiLvlStrRef>
                    <c:extLst>
                      <c:ext uri="{02D57815-91ED-43cb-92C2-25804820EDAC}">
                        <c15:formulaRef>
                          <c15:sqref>Sheet1!#REF!</c15:sqref>
                        </c15:formulaRef>
                      </c:ext>
                    </c:extLst>
                  </c:multiLvlStrRef>
                </c15:cat>
              </c15:filteredCategoryTitle>
            </c:ext>
            <c:ext xmlns:c16="http://schemas.microsoft.com/office/drawing/2014/chart" uri="{C3380CC4-5D6E-409C-BE32-E72D297353CC}">
              <c16:uniqueId val="{00000004-33FC-4B0B-AF6D-C5F7440B1A42}"/>
            </c:ext>
          </c:extLst>
        </c:ser>
        <c:ser>
          <c:idx val="6"/>
          <c:order val="5"/>
          <c:tx>
            <c:strRef>
              <c:f>Sheet1!$G$1</c:f>
              <c:strCache>
                <c:ptCount val="1"/>
                <c:pt idx="0">
                  <c:v>Ostalo</c:v>
                </c:pt>
              </c:strCache>
            </c:strRef>
          </c:tx>
          <c:spPr>
            <a:solidFill>
              <a:schemeClr val="bg1"/>
            </a:solidFill>
            <a:ln>
              <a:solidFill>
                <a:schemeClr val="tx1"/>
              </a:solidFill>
            </a:ln>
            <a:effectLst/>
          </c:spPr>
          <c:invertIfNegative val="0"/>
          <c:val>
            <c:numRef>
              <c:f>Sheet1!$G$2:$G$8</c:f>
              <c:numCache>
                <c:formatCode>0.00</c:formatCode>
                <c:ptCount val="7"/>
                <c:pt idx="0">
                  <c:v>25.700000000000003</c:v>
                </c:pt>
                <c:pt idx="1">
                  <c:v>24.800000000000004</c:v>
                </c:pt>
                <c:pt idx="2">
                  <c:v>36.000000000000014</c:v>
                </c:pt>
                <c:pt idx="3">
                  <c:v>17.199999999999996</c:v>
                </c:pt>
                <c:pt idx="4">
                  <c:v>14.699999999999989</c:v>
                </c:pt>
                <c:pt idx="5">
                  <c:v>21.899999999999977</c:v>
                </c:pt>
                <c:pt idx="6">
                  <c:v>25.599999999999994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CategoryTitle>
                <c15:cat>
                  <c:multiLvlStrRef>
                    <c:extLst>
                      <c:ext uri="{02D57815-91ED-43cb-92C2-25804820EDAC}">
                        <c15:formulaRef>
                          <c15:sqref>Sheet1!#REF!</c15:sqref>
                        </c15:formulaRef>
                      </c:ext>
                    </c:extLst>
                  </c:multiLvlStrRef>
                </c15:cat>
              </c15:filteredCategoryTitle>
            </c:ext>
            <c:ext xmlns:c16="http://schemas.microsoft.com/office/drawing/2014/chart" uri="{C3380CC4-5D6E-409C-BE32-E72D297353CC}">
              <c16:uniqueId val="{00000005-33FC-4B0B-AF6D-C5F7440B1A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10031288"/>
        <c:axId val="210031680"/>
      </c:barChart>
      <c:catAx>
        <c:axId val="210031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r-Latn-RS"/>
          </a:p>
        </c:txPr>
        <c:crossAx val="210031680"/>
        <c:crosses val="autoZero"/>
        <c:auto val="1"/>
        <c:lblAlgn val="ctr"/>
        <c:lblOffset val="100"/>
        <c:noMultiLvlLbl val="0"/>
      </c:catAx>
      <c:valAx>
        <c:axId val="2100316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50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GB" sz="1200" b="0" i="0" baseline="0" dirty="0" smtClean="0">
                    <a:effectLst/>
                  </a:rPr>
                  <a:t>Nominal</a:t>
                </a:r>
                <a:r>
                  <a:rPr lang="hr-BA" sz="1200" b="0" i="0" baseline="0" dirty="0" smtClean="0">
                    <a:effectLst/>
                  </a:rPr>
                  <a:t>ni izdaci kao procenat B</a:t>
                </a:r>
                <a:r>
                  <a:rPr lang="en-GB" sz="1200" b="0" i="0" baseline="0" dirty="0" smtClean="0">
                    <a:effectLst/>
                  </a:rPr>
                  <a:t>DP (</a:t>
                </a:r>
                <a:r>
                  <a:rPr lang="hr-BA" sz="1200" b="0" i="0" baseline="0" dirty="0" smtClean="0">
                    <a:effectLst/>
                  </a:rPr>
                  <a:t>B</a:t>
                </a:r>
                <a:r>
                  <a:rPr lang="en-GB" sz="1200" b="0" i="0" baseline="0" dirty="0" smtClean="0">
                    <a:effectLst/>
                  </a:rPr>
                  <a:t>DP=100)</a:t>
                </a:r>
                <a:endParaRPr lang="en-GB" sz="1200" dirty="0">
                  <a:effectLst/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sr-Latn-RS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r-Latn-RS"/>
          </a:p>
        </c:txPr>
        <c:crossAx val="210031288"/>
        <c:crosses val="autoZero"/>
        <c:crossBetween val="between"/>
      </c:valAx>
      <c:spPr>
        <a:noFill/>
        <a:ln>
          <a:solidFill>
            <a:schemeClr val="tx1"/>
          </a:solidFill>
        </a:ln>
        <a:effectLst/>
      </c:spPr>
    </c:plotArea>
    <c:legend>
      <c:legendPos val="b"/>
      <c:layout>
        <c:manualLayout>
          <c:xMode val="edge"/>
          <c:yMode val="edge"/>
          <c:x val="7.5981468537957095E-4"/>
          <c:y val="0.68082660641289705"/>
          <c:w val="0.97648508390496702"/>
          <c:h val="0.2998885426726680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r-Latn-RS"/>
        </a:p>
      </c:txPr>
    </c:legend>
    <c:plotVisOnly val="1"/>
    <c:dispBlanksAs val="gap"/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sr-Latn-R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8895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89761" tIns="44881" rIns="89761" bIns="44881" numCol="1" anchor="t" anchorCtr="0" compatLnSpc="1">
            <a:prstTxWarp prst="textNoShape">
              <a:avLst/>
            </a:prstTxWarp>
          </a:bodyPr>
          <a:lstStyle>
            <a:lvl1pPr defTabSz="897736" eaLnBrk="1" hangingPunct="1">
              <a:defRPr sz="120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6663" y="0"/>
            <a:ext cx="2890837" cy="48895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89761" tIns="44881" rIns="89761" bIns="44881" numCol="1" anchor="t" anchorCtr="0" compatLnSpc="1">
            <a:prstTxWarp prst="textNoShape">
              <a:avLst/>
            </a:prstTxWarp>
          </a:bodyPr>
          <a:lstStyle>
            <a:lvl1pPr algn="r" defTabSz="897736" eaLnBrk="1" hangingPunct="1">
              <a:defRPr sz="120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63063"/>
            <a:ext cx="2890838" cy="48895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89761" tIns="44881" rIns="89761" bIns="44881" numCol="1" anchor="b" anchorCtr="0" compatLnSpc="1">
            <a:prstTxWarp prst="textNoShape">
              <a:avLst/>
            </a:prstTxWarp>
          </a:bodyPr>
          <a:lstStyle>
            <a:lvl1pPr defTabSz="897736" eaLnBrk="1" hangingPunct="1">
              <a:defRPr sz="120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6663" y="9263063"/>
            <a:ext cx="2890837" cy="48895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89761" tIns="44881" rIns="89761" bIns="44881" numCol="1" anchor="b" anchorCtr="0" compatLnSpc="1">
            <a:prstTxWarp prst="textNoShape">
              <a:avLst/>
            </a:prstTxWarp>
          </a:bodyPr>
          <a:lstStyle>
            <a:lvl1pPr algn="r" defTabSz="896938" eaLnBrk="1" hangingPunct="1">
              <a:defRPr sz="1200"/>
            </a:lvl1pPr>
          </a:lstStyle>
          <a:p>
            <a:pPr>
              <a:defRPr/>
            </a:pPr>
            <a:fld id="{91FFA984-75C8-40BA-8583-2894FA07C5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11942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8895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89761" tIns="44881" rIns="89761" bIns="44881" numCol="1" anchor="t" anchorCtr="0" compatLnSpc="1">
            <a:prstTxWarp prst="textNoShape">
              <a:avLst/>
            </a:prstTxWarp>
          </a:bodyPr>
          <a:lstStyle>
            <a:lvl1pPr defTabSz="897736" eaLnBrk="1" hangingPunct="1">
              <a:defRPr sz="120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6663" y="0"/>
            <a:ext cx="2890837" cy="48895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89761" tIns="44881" rIns="89761" bIns="44881" numCol="1" anchor="t" anchorCtr="0" compatLnSpc="1">
            <a:prstTxWarp prst="textNoShape">
              <a:avLst/>
            </a:prstTxWarp>
          </a:bodyPr>
          <a:lstStyle>
            <a:lvl1pPr algn="r" defTabSz="897736" eaLnBrk="1" hangingPunct="1">
              <a:defRPr sz="120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5350" y="730250"/>
            <a:ext cx="4876800" cy="36591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632325"/>
            <a:ext cx="5335588" cy="4391025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89761" tIns="44881" rIns="89761" bIns="448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63063"/>
            <a:ext cx="2890838" cy="48895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89761" tIns="44881" rIns="89761" bIns="44881" numCol="1" anchor="b" anchorCtr="0" compatLnSpc="1">
            <a:prstTxWarp prst="textNoShape">
              <a:avLst/>
            </a:prstTxWarp>
          </a:bodyPr>
          <a:lstStyle>
            <a:lvl1pPr defTabSz="897736" eaLnBrk="1" hangingPunct="1">
              <a:defRPr sz="120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6663" y="9263063"/>
            <a:ext cx="2890837" cy="48895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89761" tIns="44881" rIns="89761" bIns="44881" numCol="1" anchor="b" anchorCtr="0" compatLnSpc="1">
            <a:prstTxWarp prst="textNoShape">
              <a:avLst/>
            </a:prstTxWarp>
          </a:bodyPr>
          <a:lstStyle>
            <a:lvl1pPr algn="r" defTabSz="896938" eaLnBrk="1" hangingPunct="1">
              <a:defRPr sz="1200"/>
            </a:lvl1pPr>
          </a:lstStyle>
          <a:p>
            <a:pPr>
              <a:defRPr/>
            </a:pPr>
            <a:fld id="{EF536C06-8219-4FDB-A20E-2728F5692F0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87360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536C06-8219-4FDB-A20E-2728F5692F0B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757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s-Latn-B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536C06-8219-4FDB-A20E-2728F5692F0B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59406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s-Latn-B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536C06-8219-4FDB-A20E-2728F5692F0B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0548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0FE992-B937-482D-BAFF-B387F0BE9D87}" type="datetime1">
              <a:rPr lang="en-US"/>
              <a:pPr>
                <a:defRPr/>
              </a:pPr>
              <a:t>11/28/2017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A2B941-A60D-4173-B7F8-2AE3D773FD9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6291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6FDEFC-215B-44DB-9102-081E327A8BE7}" type="datetime1">
              <a:rPr lang="en-US"/>
              <a:pPr>
                <a:defRPr/>
              </a:pPr>
              <a:t>11/28/2017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2F37EF-4736-4068-BDF5-108751266F5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4917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21AA00-AED1-404B-B6B9-56C33002C11A}" type="datetime1">
              <a:rPr lang="en-US"/>
              <a:pPr>
                <a:defRPr/>
              </a:pPr>
              <a:t>11/28/2017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E26372-2ACB-489C-BDB1-6160542EB6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0975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F1BD87-C455-46B1-AE27-E09FC6854767}" type="datetime1">
              <a:rPr lang="en-US"/>
              <a:pPr>
                <a:defRPr/>
              </a:pPr>
              <a:t>11/28/2017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BD8CC7-7E4C-4252-85FB-375493ED6A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736218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bs-Latn-BA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D195A9-4D98-4593-82D9-CF4B7CEEAE58}" type="datetime1">
              <a:rPr lang="en-US"/>
              <a:pPr>
                <a:defRPr/>
              </a:pPr>
              <a:t>11/28/2017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218F3C-6780-44E2-BAE8-9E8757B4FE3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117049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94AC91-034E-41D9-9693-AAE4DA485135}" type="datetime1">
              <a:rPr lang="en-US"/>
              <a:pPr>
                <a:defRPr/>
              </a:pPr>
              <a:t>11/28/2017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45DB97-2A45-4A75-B9A1-5A6D134F51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3679503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FCB128-C5D5-4347-9BE0-57D6C0720FF3}" type="datetime1">
              <a:rPr lang="en-US"/>
              <a:pPr>
                <a:defRPr/>
              </a:pPr>
              <a:t>11/28/2017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FF9B66-F72D-4D97-9E0B-BA06C242AA8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8678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E519D6-8A36-4271-A855-3AEB30A54559}" type="datetime1">
              <a:rPr lang="en-US"/>
              <a:pPr>
                <a:defRPr/>
              </a:pPr>
              <a:t>11/28/2017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BED3DB-3817-442C-AEC0-040AA3CA88E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4115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282D69-522B-4BEF-A243-2F444181D734}" type="datetime1">
              <a:rPr lang="en-US"/>
              <a:pPr>
                <a:defRPr/>
              </a:pPr>
              <a:t>11/28/2017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615958-6C7C-46F8-AE22-4E2FD4940C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81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0CE10E-3DCB-4059-9BA7-D05FB632084B}" type="datetime1">
              <a:rPr lang="en-US"/>
              <a:pPr>
                <a:defRPr/>
              </a:pPr>
              <a:t>11/28/2017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C8C08D-AB7A-48A7-8BC4-8128CB0BF2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4391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428F2A-5FE2-4F05-9586-C66397269F99}" type="datetime1">
              <a:rPr lang="en-US"/>
              <a:pPr>
                <a:defRPr/>
              </a:pPr>
              <a:t>11/28/2017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3BE542-CD65-4293-A7DC-4EFB9A8D62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253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E55A3D-8C8E-43FE-A66C-3F9B05747DAC}" type="datetime1">
              <a:rPr lang="en-US"/>
              <a:pPr>
                <a:defRPr/>
              </a:pPr>
              <a:t>11/28/2017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B47B6F-C1A0-475A-A9AB-B4039745349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2190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6801F7-5EA3-4165-B532-09A292EC6253}" type="datetime1">
              <a:rPr lang="en-US"/>
              <a:pPr>
                <a:defRPr/>
              </a:pPr>
              <a:t>11/28/2017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486770-F0D0-4E48-8354-9DA598A354C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228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E4EDB9-F581-4D18-BB85-BCA3C928DFC8}" type="datetime1">
              <a:rPr lang="en-US"/>
              <a:pPr>
                <a:defRPr/>
              </a:pPr>
              <a:t>11/28/2017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0DEF8D-55F0-4D3E-A2E2-D697D4B8DA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547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fld id="{480FD55A-BDE4-4E9D-971E-53C4B10C0DBE}" type="datetime1">
              <a:rPr lang="en-US"/>
              <a:pPr>
                <a:defRPr/>
              </a:pPr>
              <a:t>11/28/2017</a:t>
            </a:fld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FA7938F3-0F6F-4A8E-93B3-8BA1D2D7DF7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>
        <p:tmplLst>
          <p:tmpl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14235FF-F572-4811-B325-F51F891A4C5F}" type="slidenum">
              <a:rPr lang="en-US" altLang="en-US" sz="1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9986" name="Text Box 2"/>
          <p:cNvSpPr txBox="1">
            <a:spLocks noChangeArrowheads="1"/>
          </p:cNvSpPr>
          <p:nvPr/>
        </p:nvSpPr>
        <p:spPr bwMode="auto">
          <a:xfrm>
            <a:off x="3870325" y="2393950"/>
            <a:ext cx="26066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r-HR" altLang="en-US" sz="1800"/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152400" y="1981200"/>
            <a:ext cx="88392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Finansijska tržišta, finansijska inkluzija i njihova važna uloga u </a:t>
            </a:r>
            <a:r>
              <a:rPr lang="bs-Latn-BA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daljnjem razvoju </a:t>
            </a: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makroekonomske i finansijske stabilnosti? </a:t>
            </a:r>
            <a:endParaRPr lang="hr-HR" alt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9989" name="Text Box 5"/>
          <p:cNvSpPr txBox="1">
            <a:spLocks noChangeArrowheads="1"/>
          </p:cNvSpPr>
          <p:nvPr/>
        </p:nvSpPr>
        <p:spPr bwMode="auto">
          <a:xfrm>
            <a:off x="1782763" y="5286375"/>
            <a:ext cx="5867400" cy="83099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>
              <a:defRPr/>
            </a:pPr>
            <a:r>
              <a:rPr lang="bs-Latn-B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Tirana, 9.11.2017.</a:t>
            </a:r>
          </a:p>
          <a:p>
            <a:pPr algn="ctr">
              <a:defRPr/>
            </a:pPr>
            <a:r>
              <a:rPr lang="bs-Latn-B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Međunarodna konferencija o trendovima u bankarstvu i infrastrukturi finansijskih tržišta</a:t>
            </a:r>
            <a:endParaRPr lang="bs-Latn-B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2" name="Line 6"/>
          <p:cNvSpPr>
            <a:spLocks noChangeShapeType="1"/>
          </p:cNvSpPr>
          <p:nvPr/>
        </p:nvSpPr>
        <p:spPr bwMode="auto">
          <a:xfrm>
            <a:off x="395288" y="3573463"/>
            <a:ext cx="82073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4103" name="Line 7"/>
          <p:cNvSpPr>
            <a:spLocks noChangeShapeType="1"/>
          </p:cNvSpPr>
          <p:nvPr/>
        </p:nvSpPr>
        <p:spPr bwMode="auto">
          <a:xfrm>
            <a:off x="2411413" y="5229225"/>
            <a:ext cx="46101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169992" name="Text Box 8"/>
          <p:cNvSpPr txBox="1">
            <a:spLocks noChangeArrowheads="1"/>
          </p:cNvSpPr>
          <p:nvPr/>
        </p:nvSpPr>
        <p:spPr bwMode="auto">
          <a:xfrm>
            <a:off x="1752600" y="4524375"/>
            <a:ext cx="5867400" cy="523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>
              <a:defRPr/>
            </a:pPr>
            <a:r>
              <a:rPr lang="bs-Latn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Senad Softić, guverner</a:t>
            </a:r>
            <a:endParaRPr lang="bs-Latn-B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986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139" y="1340768"/>
            <a:ext cx="8229600" cy="936104"/>
          </a:xfrm>
        </p:spPr>
        <p:txBody>
          <a:bodyPr/>
          <a:lstStyle/>
          <a:p>
            <a:pPr lvl="2" algn="l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hr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inansijske tehnologije i uvođenje posebnih finansijskih proizvoda i platnih sistema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/>
          <a:lstStyle/>
          <a:p>
            <a:r>
              <a:rPr lang="hr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Velike razvojne mogućnosti, ali i moguće povećanje rizika po finansijsku stabilnost</a:t>
            </a:r>
            <a:endParaRPr lang="bs-Latn-B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Pravna neregulacija i mogućnost pranja novca</a:t>
            </a: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Mogućnost kreiranja „balona“</a:t>
            </a:r>
          </a:p>
          <a:p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Mogući značajni efekti na nivo deviznih rezervi, što bi moglo značajno ugroziti povjerenje u fiksirani kurs KM prema EUR</a:t>
            </a:r>
            <a:endParaRPr lang="bs-Latn-B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FF9B66-F72D-4D97-9E0B-BA06C242AA83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90149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  <a:alpha val="2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666303"/>
          </a:xfrm>
        </p:spPr>
        <p:txBody>
          <a:bodyPr/>
          <a:lstStyle/>
          <a:p>
            <a:pPr algn="ctr"/>
            <a:r>
              <a:rPr lang="bs-Latn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Hvala na pažnji.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F9B66-F72D-4D97-9E0B-BA06C242AA83}" type="slidenum"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11</a:t>
            </a:fld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498413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68760"/>
            <a:ext cx="8229600" cy="648072"/>
          </a:xfrm>
        </p:spPr>
        <p:txBody>
          <a:bodyPr/>
          <a:lstStyle/>
          <a:p>
            <a:pPr algn="l"/>
            <a:r>
              <a:rPr lang="bs-Latn-B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Sadržaj</a:t>
            </a:r>
            <a:endParaRPr lang="en-GB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472409"/>
          </a:xfrm>
        </p:spPr>
        <p:txBody>
          <a:bodyPr/>
          <a:lstStyle/>
          <a:p>
            <a:r>
              <a:rPr lang="hr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Šta nam je na raspolaganju?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hr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Šta je od navedenog ograničavajući faktor: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r>
              <a:rPr lang="hr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Nedostatak institucija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lvl="2"/>
            <a:r>
              <a:rPr lang="hr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Nedostatak propisa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lvl="2"/>
            <a:r>
              <a:rPr lang="hr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Nešto drugo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lvl="3"/>
            <a:r>
              <a:rPr lang="hr-B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Makroekeonomski i društveni kontekst</a:t>
            </a:r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/>
            <a:r>
              <a:rPr lang="hr-B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Ostali faktori</a:t>
            </a:r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2" indent="-342900"/>
            <a:r>
              <a:rPr lang="hr-BA" sz="2800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Efikasnost monetarne politike i finansijske stabilnosti u kontekstu</a:t>
            </a:r>
            <a:r>
              <a:rPr lang="en-US" sz="2800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hr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Finansijske inkluzije i finansijske pismenosti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hr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Finansijske tehnologije i uvođenja posebnih finansijskih proizvoda i platnih sistema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FF9B66-F72D-4D97-9E0B-BA06C242AA83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333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71918"/>
            <a:ext cx="8229600" cy="472906"/>
          </a:xfrm>
        </p:spPr>
        <p:txBody>
          <a:bodyPr/>
          <a:lstStyle/>
          <a:p>
            <a:pPr algn="l"/>
            <a:r>
              <a:rPr lang="hr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Struktura finansijskog sistema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400401"/>
          </a:xfrm>
        </p:spPr>
        <p:txBody>
          <a:bodyPr/>
          <a:lstStyle/>
          <a:p>
            <a:pPr marL="514350" indent="-514350" algn="just">
              <a:buAutoNum type="arabicPeriod"/>
            </a:pPr>
            <a:r>
              <a:rPr lang="hr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Valuta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AutoNum type="arabicPeriod"/>
            </a:pPr>
            <a:r>
              <a:rPr lang="hr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Platni sistemi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AutoNum type="arabicPeriod"/>
            </a:pPr>
            <a:r>
              <a:rPr lang="hr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Finansijski posrednici i njihovi regulatori/supervizori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bank</a:t>
            </a:r>
            <a:r>
              <a:rPr lang="hr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(23 + 2 </a:t>
            </a:r>
            <a:r>
              <a:rPr lang="hr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razvojne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hr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osiguravajuće kompanije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(27 + 1 </a:t>
            </a:r>
            <a:r>
              <a:rPr lang="hr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reosiguranje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hr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investicijski fondovi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(38), </a:t>
            </a:r>
            <a:r>
              <a:rPr lang="hr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lizing preduzeća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(6), MKO (24), </a:t>
            </a:r>
            <a:r>
              <a:rPr lang="hr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brokerske kuće</a:t>
            </a:r>
            <a:r>
              <a:rPr lang="bs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(15). </a:t>
            </a:r>
            <a:r>
              <a:rPr lang="hr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Regulatori na entitetskom nivou koordinirani na državnom nivou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r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osim za posrednike na tržištima kapitala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r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Jesu li nam potrebni dodatni posrednici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hr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Investicijske banke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hr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Štedno-kreditne zadruge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)? </a:t>
            </a:r>
          </a:p>
          <a:p>
            <a:pPr marL="514350" indent="-514350" algn="just">
              <a:buAutoNum type="arabicPeriod"/>
            </a:pPr>
            <a:r>
              <a:rPr lang="hr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Finansijska tržišta i njihovi regulatori/supervizori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algn="just">
              <a:buNone/>
            </a:pP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hr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berze,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bs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komisije</a:t>
            </a:r>
            <a:r>
              <a:rPr lang="hr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za vrijednosne papire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 </a:t>
            </a:r>
            <a:r>
              <a:rPr lang="hr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registra vrijednosnih papira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r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Šta je s tržištem novca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hr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visoka solventnost i kratko dospijeće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)? </a:t>
            </a:r>
            <a:r>
              <a:rPr lang="hr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„Cash” 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(spot)</a:t>
            </a:r>
            <a:r>
              <a:rPr lang="hr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tržište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hr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dobra prodata za gotov novac s trenutnim prenosom vlasništva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)? </a:t>
            </a:r>
            <a:r>
              <a:rPr lang="hr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Tržište derivatima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bs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Devizno t</a:t>
            </a:r>
            <a:r>
              <a:rPr lang="hr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ržište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FF9B66-F72D-4D97-9E0B-BA06C242AA83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0941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87302" y="1052736"/>
            <a:ext cx="8229600" cy="1143000"/>
          </a:xfrm>
        </p:spPr>
        <p:txBody>
          <a:bodyPr/>
          <a:lstStyle/>
          <a:p>
            <a:pPr algn="l"/>
            <a:r>
              <a:rPr lang="hr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okvir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pPr lvl="1" algn="just"/>
            <a:r>
              <a:rPr lang="hr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Zakon o CBBiH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hr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valuta i platni sistemi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bs-Latn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osnivanje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r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djelokrug poslovanja i ciljevi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r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odgovornost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r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Mehanizam platnih sistema temeljito </a:t>
            </a:r>
            <a:r>
              <a:rPr lang="hr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defini</a:t>
            </a:r>
            <a:r>
              <a:rPr lang="bs-Latn-B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hr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hr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smjernicama Centralne banke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 algn="just"/>
            <a:r>
              <a:rPr lang="hr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Zakon o bankama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r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minimalni kapital, dioničari i prikladnost upravljačke strukture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hr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okolnosti za ukidanje licence za rad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r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ovlast za prikupljanje depozita i kreditiranje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r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obaveze u vezi s prudencijalnom bankarskom supervizijom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r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pitanja borbe protiv pranja novca i finansiranja terorizma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bs-Latn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Referanca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r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Zakon o CBBiH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r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Agencija za osiguranje depozita, agencije za bankarstvo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 algn="just"/>
            <a:r>
              <a:rPr lang="hr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Zakon o tržištima kapitala i berzi uključujući i zakon o registrima i posrednicima za vrijednosne papire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bs-Latn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Referenca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r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Zakoni o bankama i  institucionalnim ulagačima, preduzeća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r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zakon koji uređuje pitanja upravljanja javnim dugom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ea typeface="+mn-ea"/>
              <a:cs typeface="+mn-c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B47B6F-C1A0-475A-A9AB-B4039745349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53145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96752"/>
            <a:ext cx="8229600" cy="720080"/>
          </a:xfrm>
        </p:spPr>
        <p:txBody>
          <a:bodyPr/>
          <a:lstStyle/>
          <a:p>
            <a:pPr algn="l"/>
            <a:r>
              <a:rPr lang="hr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Procjena rizika u finansijskom sistemu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752528"/>
          </a:xfrm>
        </p:spPr>
        <p:txBody>
          <a:bodyPr/>
          <a:lstStyle/>
          <a:p>
            <a:r>
              <a:rPr lang="hr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Potencijalno potcijenjeni rizik u bankarskom sistemu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hr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Vladine obveznice su najčešće ponuđene po unaprijed regulisanim cijenama umjesto po tržišnim; banke su česti kupci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hr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Potencijalna precijenjenost vrijednosti nekretnina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r-B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što na </a:t>
            </a:r>
            <a:r>
              <a:rPr lang="hr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malom ograničenom tržištu </a:t>
            </a:r>
            <a:r>
              <a:rPr lang="hr-B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može stvoriti </a:t>
            </a:r>
            <a:r>
              <a:rPr lang="hr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značajne posljedice po klijente banaka, kao i po same banke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hr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Smanjene mogućnosti ublažavanja ostalih rizika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1" indent="-342900">
              <a:buFontTx/>
              <a:buChar char="•"/>
            </a:pPr>
            <a:r>
              <a:rPr lang="hr-BA" sz="2400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 obzirom da je sistem dominantno bankarski, kao i na izostanak velikih domaćih ulagača, ne postoji realna procjena kreditnog rizika za domaća preduzeća</a:t>
            </a:r>
            <a:endParaRPr lang="en-US" sz="2400" dirty="0" smtClean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lvl="1" indent="-342900">
              <a:buChar char="•"/>
            </a:pPr>
            <a:r>
              <a:rPr lang="hr-BA" sz="2400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Međutim, slaba zastupljenost stranih ulagača podrazumijeva niži rizik od neodrživog </a:t>
            </a:r>
            <a:r>
              <a:rPr lang="hr-BA" sz="2400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precjenjivanja </a:t>
            </a:r>
            <a:r>
              <a:rPr lang="hr-BA" sz="2400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domaće valute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FF9B66-F72D-4D97-9E0B-BA06C242AA83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7095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00169"/>
            <a:ext cx="8229600" cy="685634"/>
          </a:xfrm>
        </p:spPr>
        <p:txBody>
          <a:bodyPr/>
          <a:lstStyle/>
          <a:p>
            <a:pPr algn="l"/>
            <a:r>
              <a:rPr lang="hr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Makroekonomski i društveni kontekst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/>
          <a:lstStyle/>
          <a:p>
            <a:pPr algn="just"/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Faktor nivoa razvoja zemlje direktno utiče na veličinu finansijskog tržišta i ponuđenih usluga. </a:t>
            </a:r>
            <a:endParaRPr lang="bs-Latn-B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Nivo raspoloživog prihoda</a:t>
            </a:r>
            <a:endParaRPr lang="bs-Latn-B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Penzioni i zdravstveni sistem zemlje</a:t>
            </a:r>
            <a:endParaRPr lang="bs-Latn-B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algn="just">
              <a:buNone/>
            </a:pPr>
            <a:endParaRPr lang="bs-Latn-B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lvl="1" algn="just">
              <a:spcBef>
                <a:spcPts val="1000"/>
              </a:spcBef>
            </a:pP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Postojanje represivnih propisa (npr. direktno miješanje vlasti u alokaciju resursa)</a:t>
            </a:r>
            <a:endParaRPr lang="bs-Latn-B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lvl="1" algn="just">
              <a:spcBef>
                <a:spcPts val="1000"/>
              </a:spcBef>
            </a:pP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Nepovjerenje između preduzeća i klijenata</a:t>
            </a:r>
            <a:endParaRPr lang="bs-Latn-B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FF9B66-F72D-4D97-9E0B-BA06C242AA83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49569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5159" y="1268760"/>
            <a:ext cx="8229600" cy="652934"/>
          </a:xfrm>
        </p:spPr>
        <p:txBody>
          <a:bodyPr/>
          <a:lstStyle/>
          <a:p>
            <a:pPr algn="l"/>
            <a:r>
              <a:rPr lang="bs-Latn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Nivo raspoloživog prihoda</a:t>
            </a:r>
            <a:endParaRPr lang="en-US" sz="280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772815"/>
            <a:ext cx="3898776" cy="402059"/>
          </a:xfrm>
        </p:spPr>
        <p:txBody>
          <a:bodyPr/>
          <a:lstStyle/>
          <a:p>
            <a:r>
              <a:rPr lang="hr-BA" sz="1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Stvarna individualna potrošnja</a:t>
            </a:r>
            <a:r>
              <a:rPr lang="en-GB" sz="1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2016</a:t>
            </a:r>
            <a:r>
              <a:rPr lang="hr-BA" sz="1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1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Content Placeholder 1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580624468"/>
              </p:ext>
            </p:extLst>
          </p:nvPr>
        </p:nvGraphicFramePr>
        <p:xfrm>
          <a:off x="457200" y="2174875"/>
          <a:ext cx="4040188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xt Placeholder 10"/>
          <p:cNvSpPr>
            <a:spLocks noGrp="1"/>
          </p:cNvSpPr>
          <p:nvPr>
            <p:ph type="body" sz="quarter" idx="3"/>
          </p:nvPr>
        </p:nvSpPr>
        <p:spPr>
          <a:xfrm>
            <a:off x="4645025" y="1772815"/>
            <a:ext cx="4041775" cy="402060"/>
          </a:xfrm>
        </p:spPr>
        <p:txBody>
          <a:bodyPr/>
          <a:lstStyle/>
          <a:p>
            <a:r>
              <a:rPr lang="hr-BA" sz="1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Rashodi po vrstama</a:t>
            </a:r>
            <a:r>
              <a:rPr lang="en-GB" sz="1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2016</a:t>
            </a:r>
            <a:r>
              <a:rPr lang="hr-BA" sz="1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1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1" name="Content Placeholder 20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842315011"/>
              </p:ext>
            </p:extLst>
          </p:nvPr>
        </p:nvGraphicFramePr>
        <p:xfrm>
          <a:off x="4645025" y="2174875"/>
          <a:ext cx="4041775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FF9B66-F72D-4D97-9E0B-BA06C242AA83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3707904" y="6245225"/>
            <a:ext cx="2016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s-Latn-B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Izvor: Eurostat</a:t>
            </a:r>
            <a:endParaRPr lang="en-GB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85764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139" y="1340768"/>
            <a:ext cx="8229600" cy="720080"/>
          </a:xfrm>
        </p:spPr>
        <p:txBody>
          <a:bodyPr/>
          <a:lstStyle/>
          <a:p>
            <a:pPr algn="l"/>
            <a:r>
              <a:rPr lang="hr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Ostali faktori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/>
          <a:lstStyle/>
          <a:p>
            <a:r>
              <a:rPr lang="hr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Zakoni </a:t>
            </a:r>
            <a:r>
              <a:rPr lang="hr-BA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koji regulišu </a:t>
            </a:r>
            <a:r>
              <a:rPr lang="hr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poslovanje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r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načini registracije preduzeća i upravljanja njima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r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zaštita potrošača u finansijskim sistemima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hr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Zaštita prava vjerovnika i sistem upravljanja nesolventnošću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r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mehanizmi koji osiguravaju efikasne, transparentne i pouzdane načine naplate duga, uključujući i akvizicije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hr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Pristup kreditima i pravo vlasništva nad imovinom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r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temelj razvoja složenih finansijskih instrumenata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hr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Pravosuđe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r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očekivanje da je sistem nepristran, predvidljiv i efikasan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FF9B66-F72D-4D97-9E0B-BA06C242AA83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99227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268760"/>
            <a:ext cx="8229600" cy="563587"/>
          </a:xfrm>
        </p:spPr>
        <p:txBody>
          <a:bodyPr/>
          <a:lstStyle/>
          <a:p>
            <a:pPr marL="342900" lvl="2" indent="-342900" algn="l"/>
            <a:r>
              <a:rPr lang="hr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Finansijska pismenost i finansijska inkluzija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824536"/>
          </a:xfrm>
        </p:spPr>
        <p:txBody>
          <a:bodyPr/>
          <a:lstStyle/>
          <a:p>
            <a:r>
              <a:rPr lang="hr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Finansijska pismenost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hr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Makroekonomski udar 2008.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hr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kao i kolaps tržišta kapitala 2007.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hr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ukazali su na veoma nizak nivo finansijske pismenosti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r>
              <a:rPr lang="hr-B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Trenutnim aktivnostima se uglavnom ističe nužnost boljeg vođenja računa o uravnoteženosti budžeta, boljeg upravljanja </a:t>
            </a:r>
            <a:r>
              <a:rPr lang="hr-B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troškovima </a:t>
            </a:r>
            <a:r>
              <a:rPr lang="hr-B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ili boljeg razumijevanja finansijskih ugovora i osnovnih postulata bankarstva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hr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Finansijska inkluzija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hr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Građani koji su bili ili koji su sada u radnom odnosu imaju bankovni račun, a to je slučaj i sa značajnim brojem penzionera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r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Značajan je broj korisnika tradicionalnih bankarskih proizvoda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r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Međutim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r>
              <a:rPr lang="hr-B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Korisnici interneta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(2016</a:t>
            </a:r>
            <a:r>
              <a:rPr lang="hr-B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): 61,6% </a:t>
            </a:r>
            <a:r>
              <a:rPr lang="hr-B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stanovništva</a:t>
            </a:r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r>
              <a:rPr lang="hr-B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Prema podacima popisa iz 2013</a:t>
            </a:r>
            <a:r>
              <a:rPr lang="hr-B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r-B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preko 14% stanovništva je starije od 65 godina</a:t>
            </a:r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r>
              <a:rPr lang="hr-B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Visoka stopa radno neaktivnog stanovništva</a:t>
            </a:r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38% </a:t>
            </a:r>
            <a:r>
              <a:rPr lang="hr-B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radno sposobnog stanovništva ima osnovnu školu ili niži nivo obrazovanja</a:t>
            </a:r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hr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Bolji izgledi za jačanje inkluzije kroz finansiranje startup preduzeća ili P2P kredita</a:t>
            </a:r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dirty="0" smtClean="0"/>
          </a:p>
          <a:p>
            <a:pPr lvl="1"/>
            <a:endParaRPr lang="bs-Latn-B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FF9B66-F72D-4D97-9E0B-BA06C242AA83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91201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10444</TotalTime>
  <Words>810</Words>
  <Application>Microsoft Office PowerPoint</Application>
  <PresentationFormat>On-screen Show (4:3)</PresentationFormat>
  <Paragraphs>81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Tahoma</vt:lpstr>
      <vt:lpstr>Times New Roman</vt:lpstr>
      <vt:lpstr>Default Design</vt:lpstr>
      <vt:lpstr>PowerPoint Presentation</vt:lpstr>
      <vt:lpstr>Sadržaj</vt:lpstr>
      <vt:lpstr>Struktura finansijskog sistema</vt:lpstr>
      <vt:lpstr>Pravni okvir</vt:lpstr>
      <vt:lpstr>Procjena rizika u finansijskom sistemu</vt:lpstr>
      <vt:lpstr>Makroekonomski i društveni kontekst</vt:lpstr>
      <vt:lpstr>Nivo raspoloživog prihoda</vt:lpstr>
      <vt:lpstr>Ostali faktori</vt:lpstr>
      <vt:lpstr>Finansijska pismenost i finansijska inkluzija</vt:lpstr>
      <vt:lpstr>Finansijske tehnologije i uvođenje posebnih finansijskih proizvoda i platnih sistema</vt:lpstr>
      <vt:lpstr>PowerPoint Presentation</vt:lpstr>
    </vt:vector>
  </TitlesOfParts>
  <Company>Centralna banka BiH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Almir Salihovic</dc:creator>
  <cp:lastModifiedBy>Ema Mundzehasic</cp:lastModifiedBy>
  <cp:revision>835</cp:revision>
  <cp:lastPrinted>2015-02-10T10:21:20Z</cp:lastPrinted>
  <dcterms:created xsi:type="dcterms:W3CDTF">2003-09-19T09:12:56Z</dcterms:created>
  <dcterms:modified xsi:type="dcterms:W3CDTF">2017-11-28T13:43:28Z</dcterms:modified>
</cp:coreProperties>
</file>