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82" r:id="rId4"/>
    <p:sldId id="276" r:id="rId5"/>
    <p:sldId id="284" r:id="rId6"/>
    <p:sldId id="446" r:id="rId7"/>
    <p:sldId id="401" r:id="rId8"/>
    <p:sldId id="846" r:id="rId9"/>
    <p:sldId id="483" r:id="rId10"/>
    <p:sldId id="272" r:id="rId11"/>
    <p:sldId id="412" r:id="rId12"/>
    <p:sldId id="484" r:id="rId13"/>
    <p:sldId id="490" r:id="rId14"/>
    <p:sldId id="848" r:id="rId15"/>
    <p:sldId id="383" r:id="rId16"/>
    <p:sldId id="387" r:id="rId17"/>
    <p:sldId id="487" r:id="rId18"/>
    <p:sldId id="488" r:id="rId19"/>
    <p:sldId id="486" r:id="rId20"/>
    <p:sldId id="365" r:id="rId21"/>
    <p:sldId id="258" r:id="rId22"/>
    <p:sldId id="493" r:id="rId23"/>
    <p:sldId id="491" r:id="rId24"/>
    <p:sldId id="849" r:id="rId25"/>
    <p:sldId id="850" r:id="rId26"/>
    <p:sldId id="485" r:id="rId2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67C"/>
    <a:srgbClr val="607EA9"/>
    <a:srgbClr val="434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0199" autoAdjust="0"/>
  </p:normalViewPr>
  <p:slideViewPr>
    <p:cSldViewPr>
      <p:cViewPr varScale="1">
        <p:scale>
          <a:sx n="61" d="100"/>
          <a:sy n="61" d="100"/>
        </p:scale>
        <p:origin x="8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34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>
              <a:lnSpc>
                <a:spcPts val="1300"/>
              </a:lnSpc>
            </a:pPr>
            <a:fld id="{5EC7B895-EE0D-4B36-80B3-891987283A88}" type="slidenum">
              <a:rPr lang="de-AT" smtClean="0">
                <a:solidFill>
                  <a:srgbClr val="607EA9"/>
                </a:solidFill>
              </a:rPr>
              <a:pPr algn="ctr">
                <a:lnSpc>
                  <a:spcPts val="1300"/>
                </a:lnSpc>
              </a:pPr>
              <a:t>‹Nr.›</a:t>
            </a:fld>
            <a:endParaRPr lang="de-AT">
              <a:solidFill>
                <a:srgbClr val="607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fld id="{920A02F4-DDD1-41A0-A51C-58B6E8332FE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78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864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83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485484E-4FBE-45F9-B816-4838F937B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209A0122-3A47-4649-99CE-4AC153577D55}" type="slidenum">
              <a:rPr lang="de-AT" altLang="en-US" sz="1200" b="0">
                <a:latin typeface="PerpetuaSCOeNB" charset="0"/>
              </a:rPr>
              <a:pPr/>
              <a:t>11</a:t>
            </a:fld>
            <a:endParaRPr lang="de-AT" altLang="en-US" sz="1200" b="0">
              <a:latin typeface="PerpetuaSCOeNB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D5965FF-79BC-4A80-BB81-3EDE5E8DF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960239E-1A9C-416E-89CA-B483CB78F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244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000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6286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705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35552-BFF9-41F8-9820-06D73A82C930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5204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35552-BFF9-41F8-9820-06D73A82C930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5425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454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0772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9843FB74-C534-4C60-A1FB-B599DA611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EDE56750-1637-428A-B04B-37F9A3CF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50F18DAC-4267-4D90-823B-0FA7E4031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5B1F1FE8-4909-4EE0-8266-658AA5EAF53D}" type="slidenum">
              <a:rPr lang="de-DE" altLang="en-US" sz="1200" b="0">
                <a:latin typeface="PerpetuaSCOeNB" charset="0"/>
              </a:rPr>
              <a:pPr/>
              <a:t>19</a:t>
            </a:fld>
            <a:endParaRPr lang="de-DE" altLang="en-US" sz="1200" b="0">
              <a:latin typeface="PerpetuaSCOeN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4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7667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35552-BFF9-41F8-9820-06D73A82C930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517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6069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652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7869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919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858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300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Origin of the survey 1997 – cash holdings, cash change over in 2002.</a:t>
            </a:r>
          </a:p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308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302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02494" y="4715153"/>
            <a:ext cx="6048672" cy="5000694"/>
          </a:xfrm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662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A4066C04-CD4D-4DAB-AD1E-248549A11E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79DA91D7-3D84-4659-8129-560B68B5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E3A04C78-AA48-4AE1-BF6C-F5E01B8D6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8409B384-5D19-45E6-948A-E5B23C55C250}" type="slidenum">
              <a:rPr lang="de-DE" altLang="en-US" sz="1200" b="0">
                <a:latin typeface="PerpetuaSCOeNB" charset="0"/>
              </a:rPr>
              <a:pPr/>
              <a:t>6</a:t>
            </a:fld>
            <a:endParaRPr lang="de-DE" altLang="en-US" sz="1200" b="0">
              <a:latin typeface="PerpetuaSCOeN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CBA86229-D6DE-4693-8563-6FD665CC5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1E961214-466C-4C3E-ACA0-A69905882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F33BF737-13E6-4EA2-98D1-566C74BAE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5C23ADA0-387E-4500-B845-151E9EB49E74}" type="slidenum">
              <a:rPr lang="de-DE" altLang="en-US" sz="1200" b="0">
                <a:latin typeface="PerpetuaSCOeNB" charset="0"/>
              </a:rPr>
              <a:pPr/>
              <a:t>7</a:t>
            </a:fld>
            <a:endParaRPr lang="de-DE" altLang="en-US" sz="1200" b="0">
              <a:latin typeface="PerpetuaSCOeN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02493" y="4603279"/>
            <a:ext cx="6048671" cy="482453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05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031AE-9A33-45A3-BA9D-C652A6FA554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SCOeNB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SCOeNB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5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991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7" name="Abdeckung-OeNB-Logo-klein"/>
          <p:cNvSpPr/>
          <p:nvPr userDrawn="1"/>
        </p:nvSpPr>
        <p:spPr bwMode="white">
          <a:xfrm>
            <a:off x="9936428" y="188640"/>
            <a:ext cx="196821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Hintergrund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1"/>
          <a:stretch/>
        </p:blipFill>
        <p:spPr>
          <a:xfrm>
            <a:off x="0" y="1955025"/>
            <a:ext cx="12192000" cy="4930360"/>
          </a:xfrm>
          <a:prstGeom prst="rect">
            <a:avLst/>
          </a:prstGeom>
        </p:spPr>
      </p:pic>
      <p:pic>
        <p:nvPicPr>
          <p:cNvPr id="4" name="OeNB-Logo-groß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723306"/>
            <a:ext cx="2991600" cy="8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26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/>
          <p:cNvSpPr>
            <a:spLocks noGrp="1"/>
          </p:cNvSpPr>
          <p:nvPr>
            <p:ph type="title" orient="vert"/>
          </p:nvPr>
        </p:nvSpPr>
        <p:spPr>
          <a:xfrm>
            <a:off x="9264353" y="260651"/>
            <a:ext cx="1248139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558741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08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grafi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Textfeld"/>
          <p:cNvSpPr txBox="1"/>
          <p:nvPr userDrawn="1"/>
        </p:nvSpPr>
        <p:spPr bwMode="white">
          <a:xfrm>
            <a:off x="1055440" y="3200390"/>
            <a:ext cx="7344816" cy="29649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GB" sz="2800" b="1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hank you for your attention</a:t>
            </a:r>
            <a:endParaRPr lang="en-GB" sz="2800" noProof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</a:p>
          <a:p>
            <a:pPr>
              <a:lnSpc>
                <a:spcPts val="2400"/>
              </a:lnSpc>
              <a:tabLst>
                <a:tab pos="627063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oenb.info@oenb.at</a:t>
            </a:r>
          </a:p>
          <a:p>
            <a:pPr>
              <a:lnSpc>
                <a:spcPts val="24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@OeNB</a:t>
            </a:r>
          </a:p>
          <a:p>
            <a:pPr>
              <a:lnSpc>
                <a:spcPts val="24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OeNB</a:t>
            </a:r>
          </a:p>
        </p:txBody>
      </p:sp>
      <p:pic>
        <p:nvPicPr>
          <p:cNvPr id="7" name="Twitter-Logo">
            <a:extLst>
              <a:ext uri="{FF2B5EF4-FFF2-40B4-BE49-F238E27FC236}">
                <a16:creationId xmlns:a16="http://schemas.microsoft.com/office/drawing/2014/main" id="{34857F5F-C3A2-43B7-A96D-6E89D2909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7" y="5489909"/>
            <a:ext cx="324012" cy="324012"/>
          </a:xfrm>
          <a:prstGeom prst="rect">
            <a:avLst/>
          </a:prstGeom>
        </p:spPr>
      </p:pic>
      <p:pic>
        <p:nvPicPr>
          <p:cNvPr id="8" name="YouTube-Logo">
            <a:extLst>
              <a:ext uri="{FF2B5EF4-FFF2-40B4-BE49-F238E27FC236}">
                <a16:creationId xmlns:a16="http://schemas.microsoft.com/office/drawing/2014/main" id="{62B635A4-446E-439D-BEFA-02BBEDDF54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900738"/>
            <a:ext cx="232986" cy="1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03262" indent="-342900">
              <a:buFont typeface="Symbol" panose="05050102010706020507" pitchFamily="18" charset="2"/>
              <a:buChar char="-"/>
              <a:defRPr/>
            </a:lvl2pPr>
            <a:lvl3pPr marL="1063625" indent="-342900">
              <a:buFont typeface="Courier New" panose="02070309020205020404" pitchFamily="49" charset="0"/>
              <a:buChar char="o"/>
              <a:tabLst/>
              <a:defRPr/>
            </a:lvl3pPr>
            <a:lvl4pPr marL="1422400" indent="-342900">
              <a:buFont typeface="Wingdings" panose="05000000000000000000" pitchFamily="2" charset="2"/>
              <a:buChar char="§"/>
              <a:defRPr/>
            </a:lvl4pPr>
            <a:lvl5pPr marL="1774825" indent="-342900"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7" name="Picture 9" descr="EURO-SURVEY-08-1a_nurSymb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98813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3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434A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30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_links"/>
          <p:cNvSpPr>
            <a:spLocks noGrp="1"/>
          </p:cNvSpPr>
          <p:nvPr>
            <p:ph sz="half" idx="1"/>
          </p:nvPr>
        </p:nvSpPr>
        <p:spPr>
          <a:xfrm>
            <a:off x="609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_rechts"/>
          <p:cNvSpPr>
            <a:spLocks noGrp="1"/>
          </p:cNvSpPr>
          <p:nvPr>
            <p:ph sz="half" idx="2"/>
          </p:nvPr>
        </p:nvSpPr>
        <p:spPr>
          <a:xfrm>
            <a:off x="6197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Picture 9" descr="EURO-SURVEY-08-1a_nurSymb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402628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08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_links"/>
          <p:cNvSpPr>
            <a:spLocks noGrp="1"/>
          </p:cNvSpPr>
          <p:nvPr>
            <p:ph type="body" idx="1"/>
          </p:nvPr>
        </p:nvSpPr>
        <p:spPr>
          <a:xfrm>
            <a:off x="623392" y="1340771"/>
            <a:ext cx="5386917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_links"/>
          <p:cNvSpPr>
            <a:spLocks noGrp="1"/>
          </p:cNvSpPr>
          <p:nvPr>
            <p:ph sz="half" idx="2"/>
          </p:nvPr>
        </p:nvSpPr>
        <p:spPr>
          <a:xfrm>
            <a:off x="609600" y="1844824"/>
            <a:ext cx="5386917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_rechts"/>
          <p:cNvSpPr>
            <a:spLocks noGrp="1"/>
          </p:cNvSpPr>
          <p:nvPr>
            <p:ph type="body" sz="quarter" idx="3"/>
          </p:nvPr>
        </p:nvSpPr>
        <p:spPr>
          <a:xfrm>
            <a:off x="6192013" y="1340771"/>
            <a:ext cx="5389033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_rechts"/>
          <p:cNvSpPr>
            <a:spLocks noGrp="1"/>
          </p:cNvSpPr>
          <p:nvPr>
            <p:ph sz="quarter" idx="4"/>
          </p:nvPr>
        </p:nvSpPr>
        <p:spPr>
          <a:xfrm>
            <a:off x="6193369" y="1844824"/>
            <a:ext cx="5389033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Picture 9" descr="EURO-SURVEY-08-1a_nurSymb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98813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2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Picture 9" descr="EURO-SURVEY-08-1a_nurSymb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98813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19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Picture 9" descr="EURO-SURVEY-08-1a_nurSymb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98813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9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67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54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9435224" y="6356353"/>
            <a:ext cx="216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Website"/>
          <p:cNvSpPr txBox="1"/>
          <p:nvPr/>
        </p:nvSpPr>
        <p:spPr>
          <a:xfrm>
            <a:off x="431371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109728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AT" dirty="0"/>
          </a:p>
        </p:txBody>
      </p:sp>
      <p:sp>
        <p:nvSpPr>
          <p:cNvPr id="2" name="Titelplatzhalter"/>
          <p:cNvSpPr>
            <a:spLocks noGrp="1"/>
          </p:cNvSpPr>
          <p:nvPr>
            <p:ph type="title"/>
          </p:nvPr>
        </p:nvSpPr>
        <p:spPr>
          <a:xfrm>
            <a:off x="609600" y="967225"/>
            <a:ext cx="109728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Website"/>
          <p:cNvSpPr txBox="1"/>
          <p:nvPr userDrawn="1"/>
        </p:nvSpPr>
        <p:spPr>
          <a:xfrm>
            <a:off x="431371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pic>
        <p:nvPicPr>
          <p:cNvPr id="11" name="OeNB-Logo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490383"/>
            <a:ext cx="925200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rgbClr val="607EA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URO-SURVEY-08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440" y="234888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25"/>
          <p:cNvSpPr txBox="1">
            <a:spLocks noChangeArrowheads="1"/>
          </p:cNvSpPr>
          <p:nvPr/>
        </p:nvSpPr>
        <p:spPr bwMode="gray">
          <a:xfrm>
            <a:off x="847111" y="3356992"/>
            <a:ext cx="842416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20000"/>
              </a:spcBef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1pPr>
            <a:lvl2pPr marL="742950" indent="-285750" algn="ctr" eaLnBrk="0" hangingPunct="0">
              <a:spcBef>
                <a:spcPct val="20000"/>
              </a:spcBef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2pPr>
            <a:lvl3pPr marL="1143000" indent="-228600" algn="ctr" eaLnBrk="0" hangingPunct="0">
              <a:spcBef>
                <a:spcPct val="20000"/>
              </a:spcBef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3pPr>
            <a:lvl4pPr marL="1600200" indent="-228600" algn="ctr" eaLnBrk="0" hangingPunct="0">
              <a:spcBef>
                <a:spcPct val="20000"/>
              </a:spcBef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4pPr>
            <a:lvl5pPr marL="2057400" indent="-228600" algn="ctr" eaLnBrk="0" hangingPunct="0">
              <a:spcBef>
                <a:spcPct val="20000"/>
              </a:spcBef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de-DE" sz="4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The use of euro cash in Southeastern Europe </a:t>
            </a:r>
            <a:endParaRPr lang="en-US" altLang="de-DE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spcBef>
                <a:spcPct val="0"/>
              </a:spcBef>
            </a:pPr>
            <a:endParaRPr lang="en-US" altLang="de-DE" sz="1400" dirty="0">
              <a:solidFill>
                <a:schemeClr val="bg1"/>
              </a:solidFill>
              <a:highlight>
                <a:srgbClr val="800080"/>
              </a:highlight>
              <a:latin typeface="+mj-lt"/>
            </a:endParaRPr>
          </a:p>
          <a:p>
            <a:pPr algn="l">
              <a:spcBef>
                <a:spcPct val="0"/>
              </a:spcBef>
            </a:pPr>
            <a:r>
              <a:rPr lang="en-US" altLang="de-DE" sz="1400" dirty="0">
                <a:solidFill>
                  <a:schemeClr val="bg1"/>
                </a:solidFill>
                <a:latin typeface="+mj-lt"/>
              </a:rPr>
              <a:t>Thomas Scheiber</a:t>
            </a:r>
          </a:p>
          <a:p>
            <a:pPr algn="l">
              <a:spcBef>
                <a:spcPct val="0"/>
              </a:spcBef>
            </a:pPr>
            <a:r>
              <a:rPr lang="en-US" altLang="de-DE" sz="1400" dirty="0">
                <a:solidFill>
                  <a:schemeClr val="bg1"/>
                </a:solidFill>
                <a:latin typeface="+mj-lt"/>
              </a:rPr>
              <a:t>Foreign Research Division, OeNB</a:t>
            </a:r>
          </a:p>
          <a:p>
            <a:pPr algn="l">
              <a:spcBef>
                <a:spcPct val="0"/>
              </a:spcBef>
            </a:pPr>
            <a:r>
              <a:rPr lang="en-US" altLang="de-DE" sz="1400" dirty="0">
                <a:solidFill>
                  <a:schemeClr val="bg1"/>
                </a:solidFill>
                <a:latin typeface="+mj-lt"/>
              </a:rPr>
              <a:t>CBBH Conference, November 15, 2018</a:t>
            </a:r>
          </a:p>
          <a:p>
            <a:pPr algn="l">
              <a:spcBef>
                <a:spcPct val="0"/>
              </a:spcBef>
            </a:pPr>
            <a:endParaRPr lang="en-US" altLang="de-DE" sz="1400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0"/>
              </a:spcBef>
            </a:pPr>
            <a:endParaRPr lang="en-US" altLang="de-DE" sz="1400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0"/>
              </a:spcBef>
            </a:pPr>
            <a:r>
              <a:rPr lang="en-US" altLang="de-DE" sz="1400" b="0" dirty="0">
                <a:solidFill>
                  <a:schemeClr val="bg1"/>
                </a:solidFill>
                <a:latin typeface="+mj-lt"/>
              </a:rPr>
              <a:t>The views expressed are those of the author and do not necessarily reflect the views of the Oesterreichische Nationalbank or the Eurosystem.</a:t>
            </a:r>
          </a:p>
          <a:p>
            <a:pPr algn="l">
              <a:spcBef>
                <a:spcPct val="0"/>
              </a:spcBef>
            </a:pPr>
            <a:r>
              <a:rPr lang="en-US" altLang="de-DE" sz="1400" b="0" dirty="0">
                <a:solidFill>
                  <a:schemeClr val="bg1"/>
                </a:solidFill>
                <a:latin typeface="+mj-lt"/>
              </a:rPr>
              <a:t>https://www.oenb.at/en/Monetary-Policy/Surveys/OeNB-Euro-Survey.html</a:t>
            </a:r>
          </a:p>
        </p:txBody>
      </p:sp>
    </p:spTree>
    <p:extLst>
      <p:ext uri="{BB962C8B-B14F-4D97-AF65-F5344CB8AC3E}">
        <p14:creationId xmlns:p14="http://schemas.microsoft.com/office/powerpoint/2010/main" val="163020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10</a:t>
            </a:fld>
            <a:endParaRPr lang="de-AT"/>
          </a:p>
        </p:txBody>
      </p:sp>
      <p:pic>
        <p:nvPicPr>
          <p:cNvPr id="5" name="Grafik 4" descr="&lt;&lt;path=Z:\Projekte\EuroSurvey\Artikel_Präsentationen\Artikel\Fokus_Artikel\FEEI_4_2016\Follow up\Ergebnisse; fnam=Probit ECH.xlsx; sheet=Chart 4; created=13.11.2018 18:57:18 von SCHEIBER; shape=Picture 4&gt;&gt;">
            <a:extLst>
              <a:ext uri="{FF2B5EF4-FFF2-40B4-BE49-F238E27FC236}">
                <a16:creationId xmlns:a16="http://schemas.microsoft.com/office/drawing/2014/main" id="{21BC9F81-48D8-4315-B4FE-30ACDE9A3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7" y="730507"/>
            <a:ext cx="9289033" cy="599430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1423" y="482186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67C"/>
                </a:solidFill>
              </a:rPr>
              <a:t>Cash hoardings are important even for banked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63225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1D4EF35-FE44-4993-BA67-BD710E48A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0" y="665163"/>
            <a:ext cx="89154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sz="22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Why do People Save in Cash? Results and Implications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A3F87B8-3BE0-4ED0-A513-921653266D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5750" y="1628800"/>
            <a:ext cx="8915400" cy="46958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Cash preferences are </a:t>
            </a:r>
            <a:r>
              <a:rPr lang="en-US" altLang="en-US" sz="1800" dirty="0">
                <a:solidFill>
                  <a:srgbClr val="C0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driven by lack of trust in banks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policy measures could be taken to cushion effect of distrust in banks on portfolio decisions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Importance of trust in driving cash preference is not surprising – however what does come as a surprise is that </a:t>
            </a:r>
            <a:r>
              <a:rPr lang="en-US" altLang="en-US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this factor persists despite Western European banks </a:t>
            </a:r>
            <a:r>
              <a:rPr lang="en-US" altLang="en-US" sz="1800" dirty="0">
                <a:ea typeface="ＭＳ Ｐゴシック" panose="020B0600070205080204" pitchFamily="34" charset="-128"/>
              </a:rPr>
              <a:t>dominating SEE banking sectors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building up trust takes time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C0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Weak institutions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play an important role: Cash used to avoid taxes  substantial differences between strongly and weakly euroized countries can partly be explained by weak institutions!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Cash preference not driven by remittances nor by financial illiteracy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1800" b="1" dirty="0">
                <a:solidFill>
                  <a:schemeClr val="tx2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Combination of weak institutions and network effects in the use of foreign currency cash renders the behavior of people to save in cash rather persistent </a:t>
            </a:r>
            <a:endParaRPr lang="en-US" altLang="en-US" sz="16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75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971DCA-0FFA-4954-B718-D14093FB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399"/>
                </a:solidFill>
              </a:rPr>
              <a:t>Preference </a:t>
            </a:r>
            <a:r>
              <a:rPr lang="de-DE" dirty="0" err="1">
                <a:solidFill>
                  <a:srgbClr val="003399"/>
                </a:solidFill>
              </a:rPr>
              <a:t>for</a:t>
            </a:r>
            <a:r>
              <a:rPr lang="de-DE" dirty="0">
                <a:solidFill>
                  <a:srgbClr val="003399"/>
                </a:solidFill>
              </a:rPr>
              <a:t> </a:t>
            </a:r>
            <a:r>
              <a:rPr lang="de-DE" dirty="0" err="1">
                <a:solidFill>
                  <a:srgbClr val="003399"/>
                </a:solidFill>
              </a:rPr>
              <a:t>payments</a:t>
            </a:r>
            <a:r>
              <a:rPr lang="de-DE" dirty="0">
                <a:solidFill>
                  <a:srgbClr val="003399"/>
                </a:solidFill>
              </a:rPr>
              <a:t> in </a:t>
            </a:r>
            <a:r>
              <a:rPr lang="de-DE" dirty="0" err="1">
                <a:solidFill>
                  <a:srgbClr val="003399"/>
                </a:solidFill>
              </a:rPr>
              <a:t>euro</a:t>
            </a:r>
            <a:r>
              <a:rPr lang="de-DE" dirty="0">
                <a:solidFill>
                  <a:srgbClr val="003399"/>
                </a:solidFill>
              </a:rPr>
              <a:t> (Cash and non-cash)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03FCB7-5C0D-4531-87DE-418C1067D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Stern and Scheiber (2016)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255892-6723-449D-B993-ED280346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4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0DC04A-FAB2-402C-AA6C-600697D2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7B31EC-B55F-4FA7-BB41-3B65A45A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04664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</a:rPr>
              <a:t>Actual payments in euro and awareness of such payments</a:t>
            </a:r>
          </a:p>
        </p:txBody>
      </p:sp>
      <p:pic>
        <p:nvPicPr>
          <p:cNvPr id="5" name="Grafik 4" descr="&lt;&lt;path=Z:\Projekte\EuroSurvey\Artikel_Präsentationen\Artikel\EZB Beiträge\2018 ERP Assessments\Briefing note; fnam=Auswertung_ERP_note_v1.xlsx; sheet=Ch4 euro payments; created=29.10.2018 15:48:14 von SCHEIBER; shape=Picture 4&gt;&gt;">
            <a:extLst>
              <a:ext uri="{FF2B5EF4-FFF2-40B4-BE49-F238E27FC236}">
                <a16:creationId xmlns:a16="http://schemas.microsoft.com/office/drawing/2014/main" id="{88392ACF-B362-4093-B174-D0D4CA43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05" y="905057"/>
            <a:ext cx="8942675" cy="57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424EFC-2E3A-4D77-A75A-6B48549C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5" name="Grafik 4" descr="&lt;&lt;path=Z:\Projekte\EuroSurvey\Artikel_Präsentationen\Artikel\EZB Beiträge\2018 ERP Assessments\Briefing note; fnam=Auswertung_ERP_note_v1.xlsx; sheet=Ch5 Payments; created=29.10.2018 16:38:49 von SCHEIBER; shape=Picture 4&gt;&gt;">
            <a:extLst>
              <a:ext uri="{FF2B5EF4-FFF2-40B4-BE49-F238E27FC236}">
                <a16:creationId xmlns:a16="http://schemas.microsoft.com/office/drawing/2014/main" id="{A4C72692-60E4-439A-A639-56D14BAC2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32656"/>
            <a:ext cx="904870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7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620689"/>
            <a:ext cx="9570268" cy="7064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3399"/>
                </a:solidFill>
              </a:rPr>
              <a:t>Cash hoardings: SEE respondents frequently save in euro cash and partly use the euro as a means of payment</a:t>
            </a:r>
            <a:endParaRPr lang="de-AT" dirty="0">
              <a:solidFill>
                <a:srgbClr val="003399"/>
              </a:solidFill>
            </a:endParaRPr>
          </a:p>
        </p:txBody>
      </p:sp>
      <p:pic>
        <p:nvPicPr>
          <p:cNvPr id="4098" name="Grafik 2" descr="Map4 ECH region_bearbeitet1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18" y="1916833"/>
            <a:ext cx="4468970" cy="44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Grafik 16" descr="Map3_APE_region_bearbeitet3pa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47" y="1916833"/>
            <a:ext cx="4403808" cy="44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71607" y="306335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0436" y="6320641"/>
            <a:ext cx="5514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Source: OeNB Euro Survey fall 2014, regional averages calculated by authors’</a:t>
            </a:r>
            <a:endParaRPr lang="en-US" alt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09981" y="1444134"/>
            <a:ext cx="24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Cash holdings in euro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97298" y="1270502"/>
            <a:ext cx="315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payments in euro over the last six months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74508" y="4417368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% of respondents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99456" y="4365105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% of respondents</a:t>
            </a:r>
          </a:p>
        </p:txBody>
      </p:sp>
    </p:spTree>
    <p:extLst>
      <p:ext uri="{BB962C8B-B14F-4D97-AF65-F5344CB8AC3E}">
        <p14:creationId xmlns:p14="http://schemas.microsoft.com/office/powerpoint/2010/main" val="284672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8300" y="620689"/>
            <a:ext cx="8915400" cy="706437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Measures of network externalities</a:t>
            </a:r>
          </a:p>
        </p:txBody>
      </p:sp>
      <p:pic>
        <p:nvPicPr>
          <p:cNvPr id="5121" name="Grafik 5" descr="commonpe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32" y="1853536"/>
            <a:ext cx="4580983" cy="4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Grafik 6" descr="nwe_apek_knn20_index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40" y="1848352"/>
            <a:ext cx="4571189" cy="45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1" y="6309321"/>
            <a:ext cx="55242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Source: OeNB Euro Survey fall 2014, regional averages calculated by authors.</a:t>
            </a:r>
            <a:endParaRPr lang="en-US" alt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56521" y="1263577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Subjective measure </a:t>
            </a:r>
          </a:p>
          <a:p>
            <a:r>
              <a:rPr lang="en-US" dirty="0"/>
              <a:t>„common to pay in euro“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16080" y="1268761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 measure </a:t>
            </a:r>
          </a:p>
          <a:p>
            <a:r>
              <a:rPr lang="en-US" dirty="0"/>
              <a:t>actual payment behavior of 20 neighbors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11531" y="4869161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% of respondents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7340" y="4869161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Index=100</a:t>
            </a:r>
          </a:p>
        </p:txBody>
      </p:sp>
    </p:spTree>
    <p:extLst>
      <p:ext uri="{BB962C8B-B14F-4D97-AF65-F5344CB8AC3E}">
        <p14:creationId xmlns:p14="http://schemas.microsoft.com/office/powerpoint/2010/main" val="27376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D5E23D-97B5-4923-9CA1-B8526ED7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5C2ECF-5C6D-41E1-A569-11304759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</a:rPr>
              <a:t>Large value payments and rents are frequently linked to the euro</a:t>
            </a:r>
          </a:p>
        </p:txBody>
      </p:sp>
      <p:pic>
        <p:nvPicPr>
          <p:cNvPr id="5" name="Grafik 4" descr="&lt;&lt;path=Z:\Projekte\EuroSurvey\Artikel_Präsentationen\Artikel\EZB Beiträge\2018 ERP Assessments\Briefing note; fnam=Auswertung_ERP_note_v1.xlsx; sheet=Ch5_PE; created=29.10.2018 15:48:51 von SCHEIBER; shape=Picture 4&gt;&gt;">
            <a:extLst>
              <a:ext uri="{FF2B5EF4-FFF2-40B4-BE49-F238E27FC236}">
                <a16:creationId xmlns:a16="http://schemas.microsoft.com/office/drawing/2014/main" id="{90CBB445-D522-4985-BC29-45A6D48F0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1" y="1397000"/>
            <a:ext cx="787297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9A48DE-91D2-4EAE-9D90-52250D5D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88999"/>
            <a:ext cx="10972800" cy="5267353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+mn-lt"/>
              </a:rPr>
              <a:t>Purchasing power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Depreciation expectations (+)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backward looking lack of trust in the domestic currency, e.g. hysteresis due to personal crisis experience (+)</a:t>
            </a:r>
          </a:p>
          <a:p>
            <a:r>
              <a:rPr lang="en-US" sz="1600" b="1" dirty="0">
                <a:latin typeface="+mn-lt"/>
              </a:rPr>
              <a:t>Transaction 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basic financial infrastructure, subjective distance from next bank (-)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high conversion cost (+)</a:t>
            </a:r>
          </a:p>
          <a:p>
            <a:r>
              <a:rPr lang="en-US" sz="1600" b="1" dirty="0">
                <a:latin typeface="+mn-lt"/>
              </a:rPr>
              <a:t>Network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subjective measure: “common to make certain payments in euro” (+)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objective measure: actual payment behavior of 20 nearest neighbors (+)</a:t>
            </a:r>
          </a:p>
          <a:p>
            <a:r>
              <a:rPr lang="en-US" sz="1600" b="1" dirty="0">
                <a:latin typeface="+mn-lt"/>
              </a:rPr>
              <a:t>Preference for saving in cash</a:t>
            </a:r>
          </a:p>
          <a:p>
            <a:r>
              <a:rPr lang="en-US" sz="1600" b="1" dirty="0">
                <a:latin typeface="+mn-lt"/>
              </a:rPr>
              <a:t>Geographical dimension of economic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Distance to euro area (-), income in euro (+), expected euro adoption (+)</a:t>
            </a:r>
          </a:p>
          <a:p>
            <a:r>
              <a:rPr lang="en-US" sz="1600" b="1" dirty="0">
                <a:latin typeface="+mn-lt"/>
              </a:rPr>
              <a:t>Socioeconomic and other household characteristics </a:t>
            </a:r>
          </a:p>
          <a:p>
            <a:endParaRPr lang="de-DE" sz="1600" dirty="0"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74D09A-D4C2-4214-A093-48CE9790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6BF229-C019-4ADC-B7F7-840B3A19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52089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3399"/>
                </a:solidFill>
              </a:rPr>
              <a:t>Potential determinants of the preference for receiving euro payments</a:t>
            </a:r>
          </a:p>
        </p:txBody>
      </p:sp>
    </p:spTree>
    <p:extLst>
      <p:ext uri="{BB962C8B-B14F-4D97-AF65-F5344CB8AC3E}">
        <p14:creationId xmlns:p14="http://schemas.microsoft.com/office/powerpoint/2010/main" val="112950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88BD6492-FD2D-4FD6-8370-8336FB6A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50" y="981075"/>
            <a:ext cx="8915400" cy="70643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Main drivers of households</a:t>
            </a:r>
            <a:r>
              <a:rPr lang="en-US" altLang="de-DE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‘</a:t>
            </a:r>
            <a:r>
              <a:rPr lang="en-US" altLang="en-US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 preference for euro payments </a:t>
            </a:r>
          </a:p>
        </p:txBody>
      </p:sp>
      <p:sp>
        <p:nvSpPr>
          <p:cNvPr id="46083" name="Inhaltsplatzhalter 2">
            <a:extLst>
              <a:ext uri="{FF2B5EF4-FFF2-40B4-BE49-F238E27FC236}">
                <a16:creationId xmlns:a16="http://schemas.microsoft.com/office/drawing/2014/main" id="{F8CFC20B-C4B3-4850-B28E-8457295E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0" y="1773239"/>
            <a:ext cx="8915400" cy="4535487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Relative lower </a:t>
            </a:r>
            <a:r>
              <a:rPr lang="en-US" altLang="en-US" sz="1900" b="1" dirty="0">
                <a:ea typeface="ＭＳ Ｐゴシック" panose="020B0600070205080204" pitchFamily="34" charset="-128"/>
              </a:rPr>
              <a:t>trust in domestic currency </a:t>
            </a:r>
            <a:r>
              <a:rPr lang="en-US" altLang="en-US" sz="1900" b="0" dirty="0">
                <a:ea typeface="ＭＳ Ｐゴシック" panose="020B0600070205080204" pitchFamily="34" charset="-128"/>
              </a:rPr>
              <a:t>vis-a-vis the euro matters!</a:t>
            </a:r>
          </a:p>
          <a:p>
            <a:pPr marL="6286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panose="020B0600070205080204" pitchFamily="34" charset="-128"/>
              </a:rPr>
              <a:t>Lower trust is mainly </a:t>
            </a:r>
            <a:r>
              <a:rPr lang="en-US" altLang="en-US" sz="16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related to past crisis experiences</a:t>
            </a:r>
          </a:p>
          <a:p>
            <a:pPr marL="6286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panose="020B0600070205080204" pitchFamily="34" charset="-128"/>
              </a:rPr>
              <a:t>Furthermore,</a:t>
            </a:r>
            <a:r>
              <a:rPr lang="en-US" altLang="en-US" sz="1600" b="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depreciation expectations are less important 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900" b="1" dirty="0">
                <a:ea typeface="ＭＳ Ｐゴシック" panose="020B0600070205080204" pitchFamily="34" charset="-128"/>
              </a:rPr>
              <a:t>Network externalities </a:t>
            </a:r>
            <a:r>
              <a:rPr lang="en-US" altLang="en-US" sz="1900" dirty="0">
                <a:ea typeface="ＭＳ Ｐゴシック" panose="020B0600070205080204" pitchFamily="34" charset="-128"/>
              </a:rPr>
              <a:t>are important (beliefs &gt; facts)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en-US" sz="19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Currency substitution is </a:t>
            </a:r>
            <a:r>
              <a:rPr lang="en-US" altLang="en-US" sz="1900" b="1" dirty="0">
                <a:ea typeface="ＭＳ Ｐゴシック" panose="020B0600070205080204" pitchFamily="34" charset="-128"/>
              </a:rPr>
              <a:t>mainly demand driven </a:t>
            </a:r>
            <a:r>
              <a:rPr lang="en-US" altLang="en-US" sz="1900" b="0" dirty="0">
                <a:ea typeface="ＭＳ Ｐゴシック" panose="020B0600070205080204" pitchFamily="34" charset="-128"/>
              </a:rPr>
              <a:t>and less a consequence of constraint access to banking and payment services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But</a:t>
            </a:r>
            <a:r>
              <a:rPr lang="en-US" altLang="en-US" sz="1600" b="0" dirty="0">
                <a:ea typeface="ＭＳ Ｐゴシック" panose="020B0600070205080204" pitchFamily="34" charset="-128"/>
              </a:rPr>
              <a:t> the euro is less preferred by SEE agents </a:t>
            </a:r>
            <a:r>
              <a:rPr lang="en-US" sz="1600" dirty="0"/>
              <a:t>who face higher transaction costs (i.e. </a:t>
            </a:r>
            <a:r>
              <a:rPr lang="en-US" sz="1600" dirty="0">
                <a:solidFill>
                  <a:srgbClr val="003399"/>
                </a:solidFill>
              </a:rPr>
              <a:t>lack of basic banking and payment infrastructure</a:t>
            </a:r>
            <a:r>
              <a:rPr lang="en-US" sz="1600" dirty="0"/>
              <a:t>) 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and/or low conversion cost</a:t>
            </a:r>
            <a:endParaRPr 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900" b="1" dirty="0">
                <a:ea typeface="ＭＳ Ｐゴシック" panose="020B0600070205080204" pitchFamily="34" charset="-128"/>
              </a:rPr>
              <a:t>Geographical linkages matter </a:t>
            </a:r>
            <a:r>
              <a:rPr lang="en-US" altLang="en-US" sz="1900" b="0" dirty="0">
                <a:ea typeface="ＭＳ Ｐゴシック" panose="020B0600070205080204" pitchFamily="34" charset="-128"/>
              </a:rPr>
              <a:t>(distance to euro area, KOS or ME; income in euro, expected euro adoption)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22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98190" y="1484784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67C"/>
                </a:solidFill>
              </a:rPr>
              <a:t>Overview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93995" y="2276872"/>
            <a:ext cx="8915400" cy="42533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OeNB</a:t>
            </a:r>
            <a:r>
              <a:rPr lang="en-US" b="1" dirty="0"/>
              <a:t> Euro Survey results on euro cash holdings in SEE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Theoretical considerations on the use of parallel currencies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Preference for saving in (euro) cash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Preference for receiving certain payments in euro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Some policy conclusions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602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836713"/>
            <a:ext cx="8915400" cy="706437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Some policy conclusions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700808"/>
            <a:ext cx="9505056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Steps for reducing the use of the euro as a means of payment coincide with the steps for reducing euroization in general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Sole prohibition of foreign currency as a means of payment is not sufficient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Stability oriented macroeconomic policies and inclusive growth</a:t>
            </a:r>
            <a:r>
              <a:rPr lang="en-US" sz="2400" dirty="0"/>
              <a:t>, which lead to a stabilization of the exchange rate trajectory vis-a-vis key currencies </a:t>
            </a:r>
            <a:r>
              <a:rPr lang="en-US" sz="2400" dirty="0">
                <a:sym typeface="Wingdings" panose="05000000000000000000" pitchFamily="2" charset="2"/>
              </a:rPr>
              <a:t> inflation and FX expectations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Yet households’ memories need time to be overcome and trust returns only very gradual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enhance trust in the local currency by </a:t>
            </a:r>
            <a:r>
              <a:rPr lang="en-US" sz="2400" dirty="0">
                <a:solidFill>
                  <a:srgbClr val="003399"/>
                </a:solidFill>
              </a:rPr>
              <a:t>establishing a track record </a:t>
            </a:r>
            <a:r>
              <a:rPr lang="en-US" sz="2400" dirty="0"/>
              <a:t>of reliable monetary policy and fiscal policy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Finally, euroization in SEE is not merely related to mistrust in the local currency but a consequence of a general lack of </a:t>
            </a:r>
            <a:r>
              <a:rPr lang="en-US" altLang="en-US" sz="24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trust in public institutions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Weak public institutions: rule of law, legal uncertainty, no sound fiscal policy, corruption, inequality, unaccountability, lack of transparency, etc.</a:t>
            </a:r>
            <a:endParaRPr lang="en-US" sz="2400" i="1" dirty="0">
              <a:solidFill>
                <a:srgbClr val="003399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617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83432" y="616530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de-DE" dirty="0">
                <a:solidFill>
                  <a:schemeClr val="bg1"/>
                </a:solidFill>
                <a:latin typeface="Gill Sans MT" pitchFamily="34" charset="0"/>
              </a:rPr>
              <a:t>https://www.oenb.at/en/Monetary-Policy/Surveys/OeNB-Euro-Survey.html</a:t>
            </a:r>
          </a:p>
        </p:txBody>
      </p:sp>
    </p:spTree>
    <p:extLst>
      <p:ext uri="{BB962C8B-B14F-4D97-AF65-F5344CB8AC3E}">
        <p14:creationId xmlns:p14="http://schemas.microsoft.com/office/powerpoint/2010/main" val="95148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 dirty="0">
                <a:solidFill>
                  <a:srgbClr val="003399"/>
                </a:solidFill>
                <a:latin typeface="Arial" charset="0"/>
              </a:rPr>
              <a:t>OeNB Euro Survey – selected empirical papers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22</a:t>
            </a:fld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32520" y="1484784"/>
            <a:ext cx="11224120" cy="335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endParaRPr lang="en-US" sz="1300" b="0" i="1" dirty="0"/>
          </a:p>
          <a:p>
            <a:pPr>
              <a:spcBef>
                <a:spcPts val="200"/>
              </a:spcBef>
              <a:defRPr/>
            </a:pPr>
            <a:r>
              <a:rPr lang="en-US" dirty="0">
                <a:solidFill>
                  <a:srgbClr val="A50021"/>
                </a:solidFill>
              </a:rPr>
              <a:t>Euroization, saving and payment behavior in CESEE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300" dirty="0"/>
              <a:t>Beckmann, E. Reiter, S. Stix, H. 2018. A geographic perspective on banking in Central, Eastern and Southeastern Europe. </a:t>
            </a:r>
            <a:r>
              <a:rPr lang="en-US" sz="1300" i="1" dirty="0"/>
              <a:t>Focus on European Economic Integration, </a:t>
            </a:r>
            <a:r>
              <a:rPr lang="en-US" sz="1300" dirty="0"/>
              <a:t>Q1/18, 26–47.</a:t>
            </a:r>
            <a:r>
              <a:rPr lang="en-US" sz="1300" b="1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300" b="0" dirty="0"/>
              <a:t>Brown, M., Stix, H., 2015.  </a:t>
            </a:r>
            <a:r>
              <a:rPr lang="en-US" sz="1300" dirty="0"/>
              <a:t>The Euroization of Bank Deposits in Eastern Europe</a:t>
            </a:r>
            <a:r>
              <a:rPr lang="en-US" sz="1300" b="0" dirty="0"/>
              <a:t>. </a:t>
            </a:r>
            <a:r>
              <a:rPr lang="en-US" sz="1300" b="0" i="1" dirty="0"/>
              <a:t>Economic Policy </a:t>
            </a:r>
            <a:r>
              <a:rPr lang="en-US" sz="1300" b="0" dirty="0"/>
              <a:t>30(81), 95–139.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Scheiber, T., Stern, C. 2016. Currency substitution in CESEE: Why do households prefer euro payments?, </a:t>
            </a:r>
            <a:r>
              <a:rPr lang="en-US" sz="1300" i="1" dirty="0"/>
              <a:t>Focus on European Economic Integration</a:t>
            </a:r>
            <a:r>
              <a:rPr lang="en-US" sz="1300" dirty="0"/>
              <a:t>, Q4/16, 73–98.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b="0" dirty="0"/>
              <a:t>Scheiber ,T., Woerz J., 2018. </a:t>
            </a:r>
            <a:r>
              <a:rPr lang="en-US" sz="1300" dirty="0"/>
              <a:t>How are reduced interest rate differentials affecting euroization in Southeastern Europe? Evidence from the </a:t>
            </a:r>
            <a:r>
              <a:rPr lang="en-US" sz="1300" dirty="0" err="1"/>
              <a:t>OeNB</a:t>
            </a:r>
            <a:r>
              <a:rPr lang="en-US" sz="1300" dirty="0"/>
              <a:t> Euro Survey. </a:t>
            </a:r>
            <a:r>
              <a:rPr lang="en-US" sz="1300" b="0" i="1" dirty="0"/>
              <a:t>Focus on European Economic Integration, </a:t>
            </a:r>
            <a:r>
              <a:rPr lang="en-US" sz="1300" b="0" dirty="0"/>
              <a:t>Q1/18, 48</a:t>
            </a:r>
            <a:r>
              <a:rPr lang="en-US" sz="1300" dirty="0"/>
              <a:t>–60.</a:t>
            </a:r>
            <a:endParaRPr lang="en-US" sz="1300" b="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b="0" dirty="0"/>
              <a:t>Stix, H. 2013.  </a:t>
            </a:r>
            <a:r>
              <a:rPr lang="en-US" sz="1300" dirty="0"/>
              <a:t>Why do people save in cash?</a:t>
            </a:r>
            <a:r>
              <a:rPr lang="en-US" sz="1300" b="0" dirty="0"/>
              <a:t> Distrust, Memories of Banking Crises, Weak Institutions and Dollarization. </a:t>
            </a:r>
            <a:r>
              <a:rPr lang="en-US" sz="1300" b="0" i="1" dirty="0"/>
              <a:t>Journal of  Banking and Finance </a:t>
            </a:r>
            <a:r>
              <a:rPr lang="en-US" sz="1300" b="0" dirty="0"/>
              <a:t>37(11), 4087–4106</a:t>
            </a:r>
            <a:r>
              <a:rPr lang="en-US" sz="1300" b="0" i="1" dirty="0"/>
              <a:t>.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990033"/>
                </a:solidFill>
              </a:rPr>
              <a:t>Further publications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00" b="0" dirty="0"/>
              <a:t>https://www.oenb.at/en/Monetary-Policy/Surveys/OeNB-Euro-Survey/Publications.html</a:t>
            </a:r>
          </a:p>
        </p:txBody>
      </p:sp>
    </p:spTree>
    <p:extLst>
      <p:ext uri="{BB962C8B-B14F-4D97-AF65-F5344CB8AC3E}">
        <p14:creationId xmlns:p14="http://schemas.microsoft.com/office/powerpoint/2010/main" val="383286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C4FAF1-64FB-4C00-806A-78310C39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23</a:t>
            </a:fld>
            <a:endParaRPr lang="de-AT"/>
          </a:p>
        </p:txBody>
      </p:sp>
      <p:pic>
        <p:nvPicPr>
          <p:cNvPr id="7" name="Grafik 6" descr="&lt;&lt;path=Z:\Projekte\EuroSurvey\Artikel_Präsentationen\Artikel\EZB Beiträge\2018 ERP Assessments\Briefing note; fnam=Auswertung_ERP_note_v1.xlsx; sheet=Ch A1 trust curr; created=29.10.2018 15:44:40 von SCHEIBER; shape=Picture 6&gt;&gt;">
            <a:extLst>
              <a:ext uri="{FF2B5EF4-FFF2-40B4-BE49-F238E27FC236}">
                <a16:creationId xmlns:a16="http://schemas.microsoft.com/office/drawing/2014/main" id="{1B701D8B-94DC-461B-AC94-C3C2AF54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404664"/>
            <a:ext cx="904870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ED8BE1-6705-4574-89BB-56321BA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24</a:t>
            </a:fld>
            <a:endParaRPr lang="de-AT"/>
          </a:p>
        </p:txBody>
      </p:sp>
      <p:pic>
        <p:nvPicPr>
          <p:cNvPr id="6" name="Grafik 5" descr="&lt;&lt;path=Z:\Projekte\EuroSurvey\Homepage\Updates ab 2014\Update 2018; fnam=EN_2018_Charts Eurosurvey.xlsx; sheet=chart22_deposit safety; created=29.10.2018 16:42:07 von SCHEIBER; shape=Picture 5&gt;&gt;">
            <a:extLst>
              <a:ext uri="{FF2B5EF4-FFF2-40B4-BE49-F238E27FC236}">
                <a16:creationId xmlns:a16="http://schemas.microsoft.com/office/drawing/2014/main" id="{9B40921A-FF4F-4E03-B24F-6FE00256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76672"/>
            <a:ext cx="9361040" cy="60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64482B1-4B1B-46B6-8A22-E6156728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25</a:t>
            </a:fld>
            <a:endParaRPr lang="de-AT"/>
          </a:p>
        </p:txBody>
      </p:sp>
      <p:pic>
        <p:nvPicPr>
          <p:cNvPr id="3" name="Grafik 2" descr="&lt;&lt;path=Z:\Projekte\EuroSurvey\Homepage\Updates ab 2014\Update 2018; fnam=EN_2018_Charts Eurosurvey.xlsx; sheet=chart21_trust banks; created=29.10.2018 16:42:54 von SCHEIBER; shape=Picture 2&gt;&gt;">
            <a:extLst>
              <a:ext uri="{FF2B5EF4-FFF2-40B4-BE49-F238E27FC236}">
                <a16:creationId xmlns:a16="http://schemas.microsoft.com/office/drawing/2014/main" id="{649CAF1C-0C14-42EA-BA44-0B0070E1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692696"/>
            <a:ext cx="9001000" cy="58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63F058-4C0C-4E49-9129-7909A6D0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26</a:t>
            </a:fld>
            <a:endParaRPr lang="de-AT"/>
          </a:p>
        </p:txBody>
      </p:sp>
      <p:pic>
        <p:nvPicPr>
          <p:cNvPr id="5" name="Grafik 4" descr="&lt;&lt;path=Z:\Projekte\EuroSurvey\Artikel_Präsentationen\Artikel\EZB Beiträge\2018 ERP Assessments\Briefing note; fnam=Auswertung_ERP_note_v1.xlsx; sheet=Ch2 FCC share; created=29.10.2018 15:46:27 von SCHEIBER; shape=Picture 4&gt;&gt;">
            <a:extLst>
              <a:ext uri="{FF2B5EF4-FFF2-40B4-BE49-F238E27FC236}">
                <a16:creationId xmlns:a16="http://schemas.microsoft.com/office/drawing/2014/main" id="{9AE28622-52EB-4676-9ECC-4D867BCC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3" y="33091"/>
            <a:ext cx="9799775" cy="63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5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1484784"/>
            <a:ext cx="5990456" cy="49685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Currently, the OeNB Euro Survey is conducted in the following ten countries: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6 EU Member States: BG, CZ, HR, HU, PO and 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3 EU candidate countries: AL, FYROM and 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1 EU potential candidate country: </a:t>
            </a:r>
            <a:r>
              <a:rPr lang="en-US" sz="1600" dirty="0" err="1">
                <a:solidFill>
                  <a:srgbClr val="003399"/>
                </a:solidFill>
              </a:rPr>
              <a:t>BiH</a:t>
            </a:r>
            <a:endParaRPr lang="en-US" sz="16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Surveys are conducted in October/November. The first survey wave was in fall 2007.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Samples consist of 1,000 randomly selected respondents per country and represent the population over 14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Samples are representative with respect to age, gender and regional distribution.</a:t>
            </a:r>
          </a:p>
          <a:p>
            <a:r>
              <a:rPr lang="en-US" sz="1600" b="1" dirty="0"/>
              <a:t>Further details on technical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https://www.oenb.at/en/Monetary-Policy/Surveys/OeNB-Euro-Survey/Technical-Details.html</a:t>
            </a:r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67C"/>
                </a:solidFill>
              </a:rPr>
              <a:t>A representative survey of CESEE individuals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520362"/>
            <a:ext cx="3888432" cy="47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6" name="Grafik 5" descr="&lt;&lt;path=Z:\Projekte\EuroSurvey\Artikel_Präsentationen\Präsentationen\20180608_NBS Dialog; fnam=Daten charts.xlsx; sheet=Chart 1; created=25.05.2018 15:30:15 von SCHEIBER; shape=Picture 5&gt;&g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196752"/>
            <a:ext cx="8424936" cy="542599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58388" y="908720"/>
            <a:ext cx="11342267" cy="4369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67C"/>
                </a:solidFill>
              </a:rPr>
              <a:t>Euro cash holdings in SEE: varying frequency, declining amounts</a:t>
            </a:r>
          </a:p>
        </p:txBody>
      </p:sp>
    </p:spTree>
    <p:extLst>
      <p:ext uri="{BB962C8B-B14F-4D97-AF65-F5344CB8AC3E}">
        <p14:creationId xmlns:p14="http://schemas.microsoft.com/office/powerpoint/2010/main" val="309136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4" name="Grafik 3" descr="&lt;&lt;path=Z:\Projekte\EuroSurvey\Artikel_Präsentationen\Präsentationen\20180608_NBS Dialog; fnam=Daten charts.xlsx; sheet=Chart 2; created=25.05.2018 15:31:25 von SCHEIBER; shape=Picture 6&gt;&g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319" y="1196752"/>
            <a:ext cx="8459113" cy="544801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58389" y="908720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</a:rPr>
              <a:t>Declining currency substitution but persistent deposit euroization in SEE</a:t>
            </a:r>
          </a:p>
        </p:txBody>
      </p:sp>
    </p:spTree>
    <p:extLst>
      <p:ext uri="{BB962C8B-B14F-4D97-AF65-F5344CB8AC3E}">
        <p14:creationId xmlns:p14="http://schemas.microsoft.com/office/powerpoint/2010/main" val="296449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>
            <a:extLst>
              <a:ext uri="{FF2B5EF4-FFF2-40B4-BE49-F238E27FC236}">
                <a16:creationId xmlns:a16="http://schemas.microsoft.com/office/drawing/2014/main" id="{446BDB9A-4E36-4792-8936-BD4A3B14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2276873"/>
            <a:ext cx="2468946" cy="403244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de-DE" sz="1600" b="1" dirty="0">
                <a:ea typeface="ＭＳ Ｐゴシック" panose="020B0600070205080204" pitchFamily="34" charset="-128"/>
              </a:rPr>
              <a:t>Factors that increase the probability of holding euro cash: </a:t>
            </a:r>
            <a:r>
              <a:rPr lang="en-GB" altLang="de-DE" sz="1600" b="0" dirty="0">
                <a:ea typeface="ＭＳ Ｐゴシック" panose="020B0600070205080204" pitchFamily="34" charset="-128"/>
              </a:rPr>
              <a:t>completion of higher education, high income, self-employment, having a bank account (i.e. having funds to save) and </a:t>
            </a:r>
            <a:r>
              <a:rPr lang="en-GB" altLang="de-DE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country-specific factors (e.g. institutions)</a:t>
            </a:r>
          </a:p>
        </p:txBody>
      </p:sp>
      <p:pic>
        <p:nvPicPr>
          <p:cNvPr id="2" name="Grafik 1" descr="&lt;&lt;path=Z:\Projekte\EuroSurvey\Artikel_Präsentationen\Artikel\Fokus_Artikel\FEEI_4_2016\Follow up\Ergebnisse; fnam=Probit ECH.xlsx; sheet=Ch2a probit country; created=13.11.2018 18:28:05 von SCHEIBER; shape=Picture 1&gt;&gt;">
            <a:extLst>
              <a:ext uri="{FF2B5EF4-FFF2-40B4-BE49-F238E27FC236}">
                <a16:creationId xmlns:a16="http://schemas.microsoft.com/office/drawing/2014/main" id="{C3E6FCDC-E0FC-4815-ACD0-3DD3020F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88640"/>
            <a:ext cx="9261701" cy="597666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541A9A2-9735-450E-8168-09E81A4BDA4F}"/>
              </a:ext>
            </a:extLst>
          </p:cNvPr>
          <p:cNvSpPr txBox="1"/>
          <p:nvPr/>
        </p:nvSpPr>
        <p:spPr>
          <a:xfrm>
            <a:off x="191344" y="9807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</a:rPr>
              <a:t>Who is holding </a:t>
            </a:r>
          </a:p>
          <a:p>
            <a:r>
              <a:rPr lang="en-US" sz="2400" b="1">
                <a:solidFill>
                  <a:srgbClr val="003399"/>
                </a:solidFill>
              </a:rPr>
              <a:t>euro cash?</a:t>
            </a:r>
          </a:p>
        </p:txBody>
      </p:sp>
    </p:spTree>
    <p:extLst>
      <p:ext uri="{BB962C8B-B14F-4D97-AF65-F5344CB8AC3E}">
        <p14:creationId xmlns:p14="http://schemas.microsoft.com/office/powerpoint/2010/main" val="383070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AB4E0CFB-62CA-4231-90B5-AAB36F25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de-DE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Saving decision of households in euroized economies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CE4D97-5595-4F3F-AD1B-0533EE86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38" y="3882855"/>
            <a:ext cx="8784454" cy="2592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/>
              <a:t>The two decisions are interrelated.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Why do households save in cash?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Why do households prefer to save in EUR?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Why do households prefer euro for certain payments?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EC432A-5BC0-4F23-AF39-03BA4907CCAC}"/>
              </a:ext>
            </a:extLst>
          </p:cNvPr>
          <p:cNvSpPr txBox="1"/>
          <p:nvPr/>
        </p:nvSpPr>
        <p:spPr>
          <a:xfrm>
            <a:off x="1787835" y="1637427"/>
            <a:ext cx="69172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ym typeface="Wingdings" panose="05000000000000000000" pitchFamily="2" charset="2"/>
              </a:rPr>
              <a:t>An interaction between trust in banks and trust in currencies </a:t>
            </a:r>
            <a:endParaRPr lang="de-DE" b="1" dirty="0"/>
          </a:p>
        </p:txBody>
      </p:sp>
      <p:sp>
        <p:nvSpPr>
          <p:cNvPr id="15365" name="Pfeil nach links und rechts 9">
            <a:extLst>
              <a:ext uri="{FF2B5EF4-FFF2-40B4-BE49-F238E27FC236}">
                <a16:creationId xmlns:a16="http://schemas.microsoft.com/office/drawing/2014/main" id="{51B79C9E-B228-4F50-A2EF-851388DD6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205039"/>
            <a:ext cx="1216025" cy="484187"/>
          </a:xfrm>
          <a:prstGeom prst="leftRightArrow">
            <a:avLst>
              <a:gd name="adj1" fmla="val 50000"/>
              <a:gd name="adj2" fmla="val 4999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de-DE" altLang="de-DE"/>
          </a:p>
        </p:txBody>
      </p:sp>
      <p:grpSp>
        <p:nvGrpSpPr>
          <p:cNvPr id="15366" name="Gruppierung 12">
            <a:extLst>
              <a:ext uri="{FF2B5EF4-FFF2-40B4-BE49-F238E27FC236}">
                <a16:creationId xmlns:a16="http://schemas.microsoft.com/office/drawing/2014/main" id="{5FA3A454-21FA-48CA-97D9-19D0C7F51968}"/>
              </a:ext>
            </a:extLst>
          </p:cNvPr>
          <p:cNvGrpSpPr>
            <a:grpSpLocks/>
          </p:cNvGrpSpPr>
          <p:nvPr/>
        </p:nvGrpSpPr>
        <p:grpSpPr bwMode="auto">
          <a:xfrm>
            <a:off x="2141538" y="2240051"/>
            <a:ext cx="6653212" cy="1347788"/>
            <a:chOff x="1280592" y="2276872"/>
            <a:chExt cx="6654416" cy="134872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6227A80-0D52-45D8-BB08-A1D5D5C72FA0}"/>
                </a:ext>
              </a:extLst>
            </p:cNvPr>
            <p:cNvSpPr txBox="1"/>
            <p:nvPr/>
          </p:nvSpPr>
          <p:spPr>
            <a:xfrm>
              <a:off x="1280592" y="2348360"/>
              <a:ext cx="2011726" cy="4003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2000" dirty="0"/>
                <a:t>Cash hoardings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15807B8-8455-4D2C-822F-995CE1CB8D5C}"/>
                </a:ext>
              </a:extLst>
            </p:cNvPr>
            <p:cNvSpPr txBox="1"/>
            <p:nvPr/>
          </p:nvSpPr>
          <p:spPr>
            <a:xfrm>
              <a:off x="5816900" y="2348360"/>
              <a:ext cx="2118108" cy="4003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2000" dirty="0"/>
                <a:t>Savings deposits</a:t>
              </a:r>
            </a:p>
          </p:txBody>
        </p:sp>
        <p:sp>
          <p:nvSpPr>
            <p:cNvPr id="15369" name="Textfeld 5">
              <a:extLst>
                <a:ext uri="{FF2B5EF4-FFF2-40B4-BE49-F238E27FC236}">
                  <a16:creationId xmlns:a16="http://schemas.microsoft.com/office/drawing/2014/main" id="{863F568D-FE68-4EE1-AD65-BCEECCFC6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592" y="3140968"/>
              <a:ext cx="2008240" cy="400389"/>
            </a:xfrm>
            <a:prstGeom prst="rect">
              <a:avLst/>
            </a:prstGeom>
            <a:solidFill>
              <a:srgbClr val="EC85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6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0" dirty="0">
                  <a:latin typeface="+mn-lt"/>
                </a:rPr>
                <a:t>Local currency</a:t>
              </a:r>
            </a:p>
          </p:txBody>
        </p:sp>
        <p:sp>
          <p:nvSpPr>
            <p:cNvPr id="15370" name="Textfeld 7">
              <a:extLst>
                <a:ext uri="{FF2B5EF4-FFF2-40B4-BE49-F238E27FC236}">
                  <a16:creationId xmlns:a16="http://schemas.microsoft.com/office/drawing/2014/main" id="{93E10C29-9322-4D7A-9964-3E0583BFA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1119" y="3140968"/>
              <a:ext cx="2118108" cy="400389"/>
            </a:xfrm>
            <a:prstGeom prst="rect">
              <a:avLst/>
            </a:prstGeom>
            <a:solidFill>
              <a:srgbClr val="EC85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6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0" dirty="0">
                  <a:latin typeface="+mn-lt"/>
                </a:rPr>
                <a:t>Foreign currency</a:t>
              </a:r>
            </a:p>
          </p:txBody>
        </p:sp>
        <p:sp>
          <p:nvSpPr>
            <p:cNvPr id="15371" name="Pfeil nach links und rechts 10">
              <a:extLst>
                <a:ext uri="{FF2B5EF4-FFF2-40B4-BE49-F238E27FC236}">
                  <a16:creationId xmlns:a16="http://schemas.microsoft.com/office/drawing/2014/main" id="{C0E142E7-445A-4303-A8F1-8F8B9060D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888" y="2276872"/>
              <a:ext cx="1216152" cy="484632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6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latin typeface="GillAlternateOne" panose="00000400000000000000" pitchFamily="2" charset="0"/>
              </a:endParaRPr>
            </a:p>
          </p:txBody>
        </p:sp>
        <p:sp>
          <p:nvSpPr>
            <p:cNvPr id="15372" name="Pfeil nach links und rechts 11">
              <a:extLst>
                <a:ext uri="{FF2B5EF4-FFF2-40B4-BE49-F238E27FC236}">
                  <a16:creationId xmlns:a16="http://schemas.microsoft.com/office/drawing/2014/main" id="{333709FC-3FE6-458E-9EE4-6838CAFFB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888" y="3140968"/>
              <a:ext cx="1216152" cy="484632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6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GillAlternateOne" panose="00000400000000000000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latin typeface="GillAlternateOn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9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53630"/>
            <a:ext cx="10972800" cy="80130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3399"/>
                </a:solidFill>
              </a:rPr>
              <a:t>Euroization of household savings:</a:t>
            </a:r>
            <a:br>
              <a:rPr lang="en-GB" dirty="0">
                <a:solidFill>
                  <a:srgbClr val="003399"/>
                </a:solidFill>
              </a:rPr>
            </a:br>
            <a:r>
              <a:rPr lang="en-GB" dirty="0">
                <a:solidFill>
                  <a:srgbClr val="003399"/>
                </a:solidFill>
              </a:rPr>
              <a:t>What determines the demand for a “safe haven asset” in SEE?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87017" y="3243636"/>
            <a:ext cx="2848526" cy="6924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Network externalities (common use of the foreign currency for saving and payments)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04230" y="4510685"/>
            <a:ext cx="2831311" cy="6924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Socioeconomic characteristics (e.g. risk aversion, financial literacy, income in euro)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35560" y="5514683"/>
            <a:ext cx="8009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en-GB" sz="1000" dirty="0">
                <a:solidFill>
                  <a:srgbClr val="000000"/>
                </a:solidFill>
                <a:latin typeface="Arial"/>
              </a:rPr>
              <a:t>Source: Martin Brown and Helmut Stix (2015). The Euroization of Bank Deposits in Eastern Europe, Economic Policy 30 (81), pp. 95-139.</a:t>
            </a:r>
          </a:p>
          <a:p>
            <a:pPr defTabSz="742950"/>
            <a:r>
              <a:rPr lang="en-GB" sz="1000" dirty="0">
                <a:solidFill>
                  <a:srgbClr val="000000"/>
                </a:solidFill>
                <a:latin typeface="Arial"/>
              </a:rPr>
              <a:t>Helmut Stix (2013). Why do people save in cash? Distrust, memories of banking crisis, week institutions and dollarization, Journal of Banking an Finance 37, pp. 4087-4106.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21316" y="4533570"/>
            <a:ext cx="1949588" cy="492443"/>
          </a:xfrm>
          <a:prstGeom prst="rect">
            <a:avLst/>
          </a:prstGeom>
          <a:solidFill>
            <a:srgbClr val="D0C586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Demand for deposits and cash in euro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92416" y="3243636"/>
            <a:ext cx="2725428" cy="4924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Monetary expectations (exchange rate, inflation)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36756" y="2024849"/>
            <a:ext cx="2218371" cy="492443"/>
          </a:xfrm>
          <a:prstGeom prst="rect">
            <a:avLst/>
          </a:prstGeom>
          <a:solidFill>
            <a:srgbClr val="89B595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Current economic policies and quality of institutions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72032" y="2024848"/>
            <a:ext cx="2281754" cy="492443"/>
          </a:xfrm>
          <a:prstGeom prst="rect">
            <a:avLst/>
          </a:prstGeom>
          <a:solidFill>
            <a:srgbClr val="89B595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Past financial crisis experience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4650800" y="3245625"/>
            <a:ext cx="0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Pfeil nach unten 25"/>
          <p:cNvSpPr/>
          <p:nvPr/>
        </p:nvSpPr>
        <p:spPr bwMode="auto">
          <a:xfrm rot="20028435">
            <a:off x="3845944" y="2609909"/>
            <a:ext cx="316910" cy="468052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de-AT" sz="1300">
              <a:solidFill>
                <a:srgbClr val="000000"/>
              </a:solidFill>
            </a:endParaRPr>
          </a:p>
        </p:txBody>
      </p:sp>
      <p:sp>
        <p:nvSpPr>
          <p:cNvPr id="27" name="Pfeil nach unten 26"/>
          <p:cNvSpPr/>
          <p:nvPr/>
        </p:nvSpPr>
        <p:spPr bwMode="auto">
          <a:xfrm rot="1828155">
            <a:off x="5867448" y="2611229"/>
            <a:ext cx="316910" cy="468052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de-AT" sz="1300">
              <a:solidFill>
                <a:srgbClr val="000000"/>
              </a:solidFill>
            </a:endParaRPr>
          </a:p>
        </p:txBody>
      </p:sp>
      <p:sp>
        <p:nvSpPr>
          <p:cNvPr id="28" name="Pfeil nach unten 27"/>
          <p:cNvSpPr/>
          <p:nvPr/>
        </p:nvSpPr>
        <p:spPr bwMode="auto">
          <a:xfrm>
            <a:off x="5113581" y="4012450"/>
            <a:ext cx="316910" cy="413090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de-AT" sz="1300">
              <a:solidFill>
                <a:srgbClr val="000000"/>
              </a:solidFill>
            </a:endParaRPr>
          </a:p>
        </p:txBody>
      </p:sp>
      <p:sp>
        <p:nvSpPr>
          <p:cNvPr id="29" name="Pfeil nach unten 28"/>
          <p:cNvSpPr/>
          <p:nvPr/>
        </p:nvSpPr>
        <p:spPr bwMode="auto">
          <a:xfrm rot="2815722">
            <a:off x="6500831" y="3766162"/>
            <a:ext cx="292533" cy="811795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de-AT" sz="1300">
              <a:solidFill>
                <a:srgbClr val="000000"/>
              </a:solidFill>
            </a:endParaRPr>
          </a:p>
        </p:txBody>
      </p:sp>
      <p:sp>
        <p:nvSpPr>
          <p:cNvPr id="30" name="Pfeil nach unten 29"/>
          <p:cNvSpPr/>
          <p:nvPr/>
        </p:nvSpPr>
        <p:spPr bwMode="auto">
          <a:xfrm rot="5400000">
            <a:off x="6440186" y="4594738"/>
            <a:ext cx="292533" cy="507056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de-AT" sz="1300">
              <a:solidFill>
                <a:srgbClr val="00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278091" y="4350484"/>
            <a:ext cx="1472220" cy="6924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742950"/>
            <a:r>
              <a:rPr lang="en-GB" sz="1300" dirty="0">
                <a:solidFill>
                  <a:srgbClr val="000000"/>
                </a:solidFill>
                <a:latin typeface="Arial"/>
              </a:rPr>
              <a:t>Trust in banks and in the safety of bank deposits</a:t>
            </a:r>
          </a:p>
        </p:txBody>
      </p:sp>
      <p:sp>
        <p:nvSpPr>
          <p:cNvPr id="33" name="Pfeil nach unten 32"/>
          <p:cNvSpPr/>
          <p:nvPr/>
        </p:nvSpPr>
        <p:spPr bwMode="auto">
          <a:xfrm rot="16200000">
            <a:off x="3887899" y="4564218"/>
            <a:ext cx="292533" cy="447514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de-AT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A91A028-694A-4828-9097-9ACF4B24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399"/>
                </a:solidFill>
              </a:rPr>
              <a:t>Preference </a:t>
            </a:r>
            <a:r>
              <a:rPr lang="de-DE" dirty="0" err="1">
                <a:solidFill>
                  <a:srgbClr val="003399"/>
                </a:solidFill>
              </a:rPr>
              <a:t>for</a:t>
            </a:r>
            <a:r>
              <a:rPr lang="de-DE" dirty="0">
                <a:solidFill>
                  <a:srgbClr val="003399"/>
                </a:solidFill>
              </a:rPr>
              <a:t> </a:t>
            </a:r>
            <a:r>
              <a:rPr lang="de-DE" dirty="0" err="1">
                <a:solidFill>
                  <a:srgbClr val="003399"/>
                </a:solidFill>
              </a:rPr>
              <a:t>Saving</a:t>
            </a:r>
            <a:r>
              <a:rPr lang="de-DE" dirty="0">
                <a:solidFill>
                  <a:srgbClr val="003399"/>
                </a:solidFill>
              </a:rPr>
              <a:t> in (</a:t>
            </a:r>
            <a:r>
              <a:rPr lang="de-DE" dirty="0" err="1">
                <a:solidFill>
                  <a:srgbClr val="003399"/>
                </a:solidFill>
              </a:rPr>
              <a:t>EURo</a:t>
            </a:r>
            <a:r>
              <a:rPr lang="de-DE" dirty="0">
                <a:solidFill>
                  <a:srgbClr val="003399"/>
                </a:solidFill>
              </a:rPr>
              <a:t>) cash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69D57F5-0B30-4A9F-B3F0-A6A7C0679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Stix (2013)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FCCA6B-3743-4799-AC00-BB99A3F2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76933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1F65058-68AA-4023-80A6-C69AD0BAEF6F}" vid="{5419DC01-6F0C-48C4-B71A-DFC6E0D1B7EE}"/>
    </a:ext>
  </a:extLst>
</a:theme>
</file>

<file path=ppt/theme/theme2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1426</Words>
  <Application>Microsoft Office PowerPoint</Application>
  <PresentationFormat>Breitbild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Courier New</vt:lpstr>
      <vt:lpstr>Gill Sans MT</vt:lpstr>
      <vt:lpstr>GillAlternateOne</vt:lpstr>
      <vt:lpstr>PerpetuaSCOeNB</vt:lpstr>
      <vt:lpstr>Symbol</vt:lpstr>
      <vt:lpstr>Times New Roman</vt:lpstr>
      <vt:lpstr>Wingdings</vt:lpstr>
      <vt:lpstr>Larissa</vt:lpstr>
      <vt:lpstr>PowerPoint-Präsentation</vt:lpstr>
      <vt:lpstr>Overview</vt:lpstr>
      <vt:lpstr>A representative survey of CESEE individuals</vt:lpstr>
      <vt:lpstr>Euro cash holdings in SEE: varying frequency, declining amounts</vt:lpstr>
      <vt:lpstr>Declining currency substitution but persistent deposit euroization in SEE</vt:lpstr>
      <vt:lpstr>PowerPoint-Präsentation</vt:lpstr>
      <vt:lpstr>Saving decision of households in euroized economies</vt:lpstr>
      <vt:lpstr>Euroization of household savings: What determines the demand for a “safe haven asset” in SEE?</vt:lpstr>
      <vt:lpstr>Preference for Saving in (EURo) cash</vt:lpstr>
      <vt:lpstr>Cash hoardings are important even for banked individuals</vt:lpstr>
      <vt:lpstr>Why do People Save in Cash? Results and Implications</vt:lpstr>
      <vt:lpstr>Preference for payments in euro (Cash and non-cash) </vt:lpstr>
      <vt:lpstr>Actual payments in euro and awareness of such payments</vt:lpstr>
      <vt:lpstr>PowerPoint-Präsentation</vt:lpstr>
      <vt:lpstr>Cash hoardings: SEE respondents frequently save in euro cash and partly use the euro as a means of payment</vt:lpstr>
      <vt:lpstr>Measures of network externalities</vt:lpstr>
      <vt:lpstr>Large value payments and rents are frequently linked to the euro</vt:lpstr>
      <vt:lpstr>Potential determinants of the preference for receiving euro payments</vt:lpstr>
      <vt:lpstr>Main drivers of households‘ preference for euro payments </vt:lpstr>
      <vt:lpstr>Some policy conclusions</vt:lpstr>
      <vt:lpstr>PowerPoint-Präsentation</vt:lpstr>
      <vt:lpstr>OeNB Euro Survey – selected empirical papers</vt:lpstr>
      <vt:lpstr>PowerPoint-Präsentation</vt:lpstr>
      <vt:lpstr>PowerPoint-Präsentation</vt:lpstr>
      <vt:lpstr>PowerPoint-Präsentation</vt:lpstr>
      <vt:lpstr>PowerPoint-Präsentation</vt:lpstr>
    </vt:vector>
  </TitlesOfParts>
  <Company>Oesterreichische Nationalbank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Scheiber, Thomas</dc:creator>
  <cp:lastModifiedBy>Scheiber, Thomas</cp:lastModifiedBy>
  <cp:revision>137</cp:revision>
  <cp:lastPrinted>2018-11-13T18:33:21Z</cp:lastPrinted>
  <dcterms:created xsi:type="dcterms:W3CDTF">2018-05-23T13:38:00Z</dcterms:created>
  <dcterms:modified xsi:type="dcterms:W3CDTF">2018-11-14T09:19:33Z</dcterms:modified>
</cp:coreProperties>
</file>