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7" r:id="rId2"/>
    <p:sldId id="258" r:id="rId3"/>
    <p:sldId id="259" r:id="rId4"/>
    <p:sldId id="260" r:id="rId5"/>
    <p:sldId id="264" r:id="rId6"/>
    <p:sldId id="274" r:id="rId7"/>
    <p:sldId id="261" r:id="rId8"/>
    <p:sldId id="262" r:id="rId9"/>
    <p:sldId id="265" r:id="rId10"/>
    <p:sldId id="267" r:id="rId11"/>
    <p:sldId id="268" r:id="rId12"/>
    <p:sldId id="271" r:id="rId13"/>
    <p:sldId id="270" r:id="rId14"/>
    <p:sldId id="269" r:id="rId15"/>
    <p:sldId id="272" r:id="rId16"/>
  </p:sldIdLst>
  <p:sldSz cx="12188825"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792">
          <p15:clr>
            <a:srgbClr val="A4A3A4"/>
          </p15:clr>
        </p15:guide>
        <p15:guide id="4" orient="horz" pos="336">
          <p15:clr>
            <a:srgbClr val="A4A3A4"/>
          </p15:clr>
        </p15:guide>
        <p15:guide id="5" orient="horz" pos="1920">
          <p15:clr>
            <a:srgbClr val="A4A3A4"/>
          </p15:clr>
        </p15:guide>
        <p15:guide id="6" orient="horz" pos="3984">
          <p15:clr>
            <a:srgbClr val="A4A3A4"/>
          </p15:clr>
        </p15:guide>
        <p15:guide id="7" orient="horz" pos="1152">
          <p15:clr>
            <a:srgbClr val="A4A3A4"/>
          </p15:clr>
        </p15:guide>
        <p15:guide id="8" pos="3839">
          <p15:clr>
            <a:srgbClr val="A4A3A4"/>
          </p15:clr>
        </p15:guide>
        <p15:guide id="9" pos="671">
          <p15:clr>
            <a:srgbClr val="A4A3A4"/>
          </p15:clr>
        </p15:guide>
        <p15:guide id="10" pos="7007">
          <p15:clr>
            <a:srgbClr val="A4A3A4"/>
          </p15:clr>
        </p15:guide>
        <p15:guide id="11" pos="6143">
          <p15:clr>
            <a:srgbClr val="A4A3A4"/>
          </p15:clr>
        </p15:guide>
        <p15:guide id="12" pos="3263">
          <p15:clr>
            <a:srgbClr val="A4A3A4"/>
          </p15:clr>
        </p15:guide>
        <p15:guide id="13" pos="7391">
          <p15:clr>
            <a:srgbClr val="A4A3A4"/>
          </p15:clr>
        </p15:guide>
        <p15:guide id="14" pos="3695">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Румяна Хампарцумян" initials="РХ" lastIdx="2" clrIdx="0">
    <p:extLst/>
  </p:cmAuthor>
  <p:cmAuthor id="2" name="Р. Х." initials="РХ" lastIdx="1" clrIdx="1">
    <p:extLst>
      <p:ext uri="{19B8F6BF-5375-455C-9EA6-DF929625EA0E}">
        <p15:presenceInfo xmlns:p15="http://schemas.microsoft.com/office/powerpoint/2012/main" userId="Р. Х."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83" autoAdjust="0"/>
    <p:restoredTop sz="86470" autoAdjust="0"/>
  </p:normalViewPr>
  <p:slideViewPr>
    <p:cSldViewPr showGuides="1">
      <p:cViewPr varScale="1">
        <p:scale>
          <a:sx n="115" d="100"/>
          <a:sy n="115" d="100"/>
        </p:scale>
        <p:origin x="228" y="108"/>
      </p:cViewPr>
      <p:guideLst>
        <p:guide orient="horz" pos="2160"/>
        <p:guide orient="horz" pos="1008"/>
        <p:guide orient="horz" pos="3792"/>
        <p:guide orient="horz" pos="336"/>
        <p:guide orient="horz" pos="1920"/>
        <p:guide orient="horz" pos="3984"/>
        <p:guide orient="horz" pos="1152"/>
        <p:guide pos="3839"/>
        <p:guide pos="671"/>
        <p:guide pos="7007"/>
        <p:guide pos="6143"/>
        <p:guide pos="3263"/>
        <p:guide pos="7391"/>
        <p:guide pos="3695"/>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6" d="100"/>
          <a:sy n="76" d="100"/>
        </p:scale>
        <p:origin x="168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4CE221E-83ED-4F6C-BA5F-3F9E6FDB6953}" type="datetimeFigureOut">
              <a:rPr lang="en-US"/>
              <a:t>11/14/2018</a:t>
            </a:fld>
            <a:endParaRPr dirty="0"/>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A4CBEF8-5CDE-472B-839B-B8BB0C881006}" type="slidenum">
              <a:rPr/>
              <a:t>‹#›</a:t>
            </a:fld>
            <a:endParaRPr dirty="0"/>
          </a:p>
        </p:txBody>
      </p:sp>
    </p:spTree>
    <p:extLst>
      <p:ext uri="{BB962C8B-B14F-4D97-AF65-F5344CB8AC3E}">
        <p14:creationId xmlns:p14="http://schemas.microsoft.com/office/powerpoint/2010/main" val="426328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7853E5F-CE67-483C-A264-F17AC70E9CA2}" type="datetimeFigureOut">
              <a:rPr lang="en-US"/>
              <a:t>11/14/2018</a:t>
            </a:fld>
            <a:endParaRPr dirty="0"/>
          </a:p>
        </p:txBody>
      </p:sp>
      <p:sp>
        <p:nvSpPr>
          <p:cNvPr id="4" name="Slide Image Placeholder 3"/>
          <p:cNvSpPr>
            <a:spLocks noGrp="1" noRot="1" noChangeAspect="1"/>
          </p:cNvSpPr>
          <p:nvPr>
            <p:ph type="sldImg" idx="2"/>
          </p:nvPr>
        </p:nvSpPr>
        <p:spPr>
          <a:xfrm>
            <a:off x="92075" y="744538"/>
            <a:ext cx="6613525" cy="3722687"/>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BB98AFB-CB0D-4DFE-87B9-B4B0D0DE73CD}" type="slidenum">
              <a:rPr/>
              <a:t>‹#›</a:t>
            </a:fld>
            <a:endParaRPr dirty="0"/>
          </a:p>
        </p:txBody>
      </p:sp>
    </p:spTree>
    <p:extLst>
      <p:ext uri="{BB962C8B-B14F-4D97-AF65-F5344CB8AC3E}">
        <p14:creationId xmlns:p14="http://schemas.microsoft.com/office/powerpoint/2010/main" val="2512805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1</a:t>
            </a:fld>
            <a:endParaRPr lang="en-US" dirty="0"/>
          </a:p>
        </p:txBody>
      </p:sp>
    </p:spTree>
    <p:extLst>
      <p:ext uri="{BB962C8B-B14F-4D97-AF65-F5344CB8AC3E}">
        <p14:creationId xmlns:p14="http://schemas.microsoft.com/office/powerpoint/2010/main" val="28640147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4" y="533400"/>
            <a:ext cx="5029200" cy="2514601"/>
          </a:xfrm>
        </p:spPr>
        <p:txBody>
          <a:bodyPr>
            <a:normAutofit/>
          </a:bodyPr>
          <a:lstStyle>
            <a:lvl1pPr>
              <a:defRPr sz="4000">
                <a:solidFill>
                  <a:schemeClr val="accent1"/>
                </a:solidFill>
              </a:defRPr>
            </a:lvl1pPr>
          </a:lstStyle>
          <a:p>
            <a:r>
              <a:rPr lang="en-US"/>
              <a:t>Click to edit Master title style</a:t>
            </a:r>
            <a:endParaRPr/>
          </a:p>
        </p:txBody>
      </p:sp>
      <p:sp>
        <p:nvSpPr>
          <p:cNvPr id="3" name="Subtitle 2"/>
          <p:cNvSpPr>
            <a:spLocks noGrp="1"/>
          </p:cNvSpPr>
          <p:nvPr>
            <p:ph type="subTitle" idx="1"/>
          </p:nvPr>
        </p:nvSpPr>
        <p:spPr>
          <a:xfrm>
            <a:off x="1065212" y="3403600"/>
            <a:ext cx="5029201" cy="1397000"/>
          </a:xfrm>
        </p:spPr>
        <p:txBody>
          <a:bodyPr>
            <a:normAutofit/>
          </a:bodyPr>
          <a:lstStyle>
            <a:lvl1pPr marL="0" indent="0" algn="l">
              <a:spcBef>
                <a:spcPts val="60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5" name="Footer Placeholder 4"/>
          <p:cNvSpPr>
            <a:spLocks noGrp="1"/>
          </p:cNvSpPr>
          <p:nvPr>
            <p:ph type="ftr" sz="quarter" idx="11"/>
          </p:nvPr>
        </p:nvSpPr>
        <p:spPr>
          <a:xfrm>
            <a:off x="1065213" y="6432551"/>
            <a:ext cx="5653087" cy="273049"/>
          </a:xfrm>
        </p:spPr>
        <p:txBody>
          <a:bodyPr/>
          <a:lstStyle>
            <a:lvl1pPr>
              <a:defRPr>
                <a:effectLst/>
              </a:defRPr>
            </a:lvl1pPr>
          </a:lstStyle>
          <a:p>
            <a:r>
              <a:rPr lang="en-US" dirty="0"/>
              <a:t>Add a footer</a:t>
            </a:r>
          </a:p>
        </p:txBody>
      </p:sp>
      <p:sp>
        <p:nvSpPr>
          <p:cNvPr id="4" name="Date Placeholder 3"/>
          <p:cNvSpPr>
            <a:spLocks noGrp="1"/>
          </p:cNvSpPr>
          <p:nvPr>
            <p:ph type="dt" sz="half" idx="10"/>
          </p:nvPr>
        </p:nvSpPr>
        <p:spPr>
          <a:xfrm>
            <a:off x="6932612" y="6432551"/>
            <a:ext cx="1371600" cy="273049"/>
          </a:xfrm>
        </p:spPr>
        <p:txBody>
          <a:bodyPr/>
          <a:lstStyle/>
          <a:p>
            <a:fld id="{3E0FA9E5-6744-4841-888F-9E7CC0C2B7EC}" type="datetimeFigureOut">
              <a:rPr lang="en-US" smtClean="0"/>
              <a:t>11/14/2018</a:t>
            </a:fld>
            <a:endParaRPr lang="en-US" dirty="0"/>
          </a:p>
        </p:txBody>
      </p:sp>
      <p:sp>
        <p:nvSpPr>
          <p:cNvPr id="6" name="Slide Number Placeholder 5"/>
          <p:cNvSpPr>
            <a:spLocks noGrp="1"/>
          </p:cNvSpPr>
          <p:nvPr>
            <p:ph type="sldNum" sz="quarter" idx="12"/>
          </p:nvPr>
        </p:nvSpPr>
        <p:spPr>
          <a:xfrm>
            <a:off x="8532812" y="6432551"/>
            <a:ext cx="1219201" cy="273049"/>
          </a:xfrm>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290237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E0FA9E5-6744-4841-888F-9E7CC0C2B7EC}" type="datetimeFigureOut">
              <a:rPr lang="en-US" smtClean="0"/>
              <a:t>11/14/2018</a:t>
            </a:fld>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2841477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61412" y="533400"/>
            <a:ext cx="2362201"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065213" y="533400"/>
            <a:ext cx="7467599"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E0FA9E5-6744-4841-888F-9E7CC0C2B7EC}" type="datetimeFigureOut">
              <a:rPr lang="en-US" smtClean="0"/>
              <a:t>11/14/2018</a:t>
            </a:fld>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2135436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E0FA9E5-6744-4841-888F-9E7CC0C2B7EC}" type="datetimeFigureOut">
              <a:rPr lang="en-US" smtClean="0"/>
              <a:t>11/14/2018</a:t>
            </a:fld>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35067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5214" y="533400"/>
            <a:ext cx="8686800" cy="2286000"/>
          </a:xfrm>
        </p:spPr>
        <p:txBody>
          <a:bodyPr anchor="b">
            <a:normAutofit/>
          </a:bodyPr>
          <a:lstStyle>
            <a:lvl1pPr algn="l">
              <a:defRPr sz="5400" b="1" cap="none" baseline="0"/>
            </a:lvl1pPr>
          </a:lstStyle>
          <a:p>
            <a:r>
              <a:rPr lang="en-US"/>
              <a:t>Click to edit Master title style</a:t>
            </a:r>
            <a:endParaRPr/>
          </a:p>
        </p:txBody>
      </p:sp>
      <p:sp>
        <p:nvSpPr>
          <p:cNvPr id="3" name="Text Placeholder 2"/>
          <p:cNvSpPr>
            <a:spLocks noGrp="1"/>
          </p:cNvSpPr>
          <p:nvPr>
            <p:ph type="body" idx="1"/>
          </p:nvPr>
        </p:nvSpPr>
        <p:spPr>
          <a:xfrm>
            <a:off x="1065214" y="3124200"/>
            <a:ext cx="8686800" cy="1371600"/>
          </a:xfrm>
        </p:spPr>
        <p:txBody>
          <a:bodyPr anchor="t">
            <a:normAutofit/>
          </a:bodyPr>
          <a:lstStyle>
            <a:lvl1pPr marL="0" indent="0">
              <a:spcBef>
                <a:spcPts val="600"/>
              </a:spcBef>
              <a:buNone/>
              <a:defRPr sz="24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E0FA9E5-6744-4841-888F-9E7CC0C2B7EC}" type="datetimeFigureOut">
              <a:rPr lang="en-US" smtClean="0"/>
              <a:t>11/14/2018</a:t>
            </a:fld>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2925637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065212"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5464598"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E0FA9E5-6744-4841-888F-9E7CC0C2B7EC}" type="datetimeFigureOut">
              <a:rPr lang="en-US" smtClean="0"/>
              <a:t>11/14/2018</a:t>
            </a:fld>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240504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5211" y="533400"/>
            <a:ext cx="8686802" cy="10668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06521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521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550005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0005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E0FA9E5-6744-4841-888F-9E7CC0C2B7EC}" type="datetimeFigureOut">
              <a:rPr lang="en-US" smtClean="0"/>
              <a:t>11/14/2018</a:t>
            </a:fld>
            <a:endParaRPr lang="en-US" dirty="0"/>
          </a:p>
        </p:txBody>
      </p:sp>
      <p:sp>
        <p:nvSpPr>
          <p:cNvPr id="9" name="Slide Number Placeholder 8"/>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3301549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E0FA9E5-6744-4841-888F-9E7CC0C2B7EC}" type="datetimeFigureOut">
              <a:rPr lang="en-US" smtClean="0"/>
              <a:t>11/14/2018</a:t>
            </a:fld>
            <a:endParaRPr lang="en-US" dirty="0"/>
          </a:p>
        </p:txBody>
      </p:sp>
      <p:sp>
        <p:nvSpPr>
          <p:cNvPr id="5" name="Slide Number Placeholder 4"/>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370301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3E0FA9E5-6744-4841-888F-9E7CC0C2B7EC}" type="datetimeFigureOut">
              <a:rPr lang="en-US" smtClean="0"/>
              <a:t>11/14/2018</a:t>
            </a:fld>
            <a:endParaRPr lang="en-US" dirty="0"/>
          </a:p>
        </p:txBody>
      </p:sp>
      <p:sp>
        <p:nvSpPr>
          <p:cNvPr id="4" name="Slide Number Placeholder 3"/>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3088263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5213" y="533400"/>
            <a:ext cx="4114800" cy="1524000"/>
          </a:xfrm>
        </p:spPr>
        <p:txBody>
          <a:bodyPr anchor="b">
            <a:normAutofit/>
          </a:bodyPr>
          <a:lstStyle>
            <a:lvl1pPr algn="l">
              <a:defRPr sz="3600" b="1"/>
            </a:lvl1pPr>
          </a:lstStyle>
          <a:p>
            <a:r>
              <a:rPr lang="en-US"/>
              <a:t>Click to edit Master title style</a:t>
            </a:r>
            <a:endParaRPr/>
          </a:p>
        </p:txBody>
      </p:sp>
      <p:sp>
        <p:nvSpPr>
          <p:cNvPr id="3" name="Content Placeholder 2"/>
          <p:cNvSpPr>
            <a:spLocks noGrp="1"/>
          </p:cNvSpPr>
          <p:nvPr>
            <p:ph idx="1"/>
          </p:nvPr>
        </p:nvSpPr>
        <p:spPr>
          <a:xfrm>
            <a:off x="5865813" y="533400"/>
            <a:ext cx="586740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E0FA9E5-6744-4841-888F-9E7CC0C2B7EC}" type="datetimeFigureOut">
              <a:rPr lang="en-US" smtClean="0"/>
              <a:t>11/14/2018</a:t>
            </a:fld>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0008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5213" y="533400"/>
            <a:ext cx="4114800" cy="1524000"/>
          </a:xfrm>
        </p:spPr>
        <p:txBody>
          <a:bodyPr anchor="b">
            <a:noAutofit/>
          </a:bodyPr>
          <a:lstStyle>
            <a:lvl1pPr algn="l">
              <a:defRPr sz="3600" b="1"/>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865812" y="533400"/>
            <a:ext cx="5780173" cy="5791200"/>
          </a:xfrm>
          <a:ln w="50800">
            <a:solidFill>
              <a:schemeClr val="tx1">
                <a:lumMod val="65000"/>
                <a:lumOff val="35000"/>
              </a:schemeClr>
            </a:solidFill>
            <a:miter lim="800000"/>
          </a:ln>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72858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auto">
          <a:xfrm>
            <a:off x="1065212" y="533400"/>
            <a:ext cx="8686801" cy="1066800"/>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065212" y="1828800"/>
            <a:ext cx="8686801" cy="4191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065213" y="6155267"/>
            <a:ext cx="5653087" cy="273049"/>
          </a:xfrm>
          <a:prstGeom prst="rect">
            <a:avLst/>
          </a:prstGeom>
        </p:spPr>
        <p:txBody>
          <a:bodyPr vert="horz" lIns="91440" tIns="45720" rIns="91440" bIns="45720" rtlCol="0" anchor="ctr"/>
          <a:lstStyle>
            <a:lvl1pPr algn="l">
              <a:defRPr sz="1100">
                <a:solidFill>
                  <a:schemeClr val="tx1"/>
                </a:solidFill>
              </a:defRPr>
            </a:lvl1pPr>
          </a:lstStyle>
          <a:p>
            <a:r>
              <a:rPr lang="en-US" dirty="0"/>
              <a:t>Add a footer</a:t>
            </a:r>
          </a:p>
        </p:txBody>
      </p:sp>
      <p:sp>
        <p:nvSpPr>
          <p:cNvPr id="4" name="Date Placeholder 3"/>
          <p:cNvSpPr>
            <a:spLocks noGrp="1"/>
          </p:cNvSpPr>
          <p:nvPr>
            <p:ph type="dt" sz="half" idx="2"/>
          </p:nvPr>
        </p:nvSpPr>
        <p:spPr>
          <a:xfrm>
            <a:off x="6932612" y="6155267"/>
            <a:ext cx="1371600" cy="273049"/>
          </a:xfrm>
          <a:prstGeom prst="rect">
            <a:avLst/>
          </a:prstGeom>
        </p:spPr>
        <p:txBody>
          <a:bodyPr vert="horz" lIns="91440" tIns="45720" rIns="91440" bIns="45720" rtlCol="0" anchor="ctr"/>
          <a:lstStyle>
            <a:lvl1pPr algn="r">
              <a:defRPr sz="1100">
                <a:solidFill>
                  <a:schemeClr val="tx1"/>
                </a:solidFill>
              </a:defRPr>
            </a:lvl1pPr>
          </a:lstStyle>
          <a:p>
            <a:fld id="{3E0FA9E5-6744-4841-888F-9E7CC0C2B7EC}" type="datetimeFigureOut">
              <a:rPr lang="en-US" smtClean="0"/>
              <a:pPr/>
              <a:t>11/14/2018</a:t>
            </a:fld>
            <a:endParaRPr lang="en-US" dirty="0"/>
          </a:p>
        </p:txBody>
      </p:sp>
      <p:sp>
        <p:nvSpPr>
          <p:cNvPr id="6" name="Slide Number Placeholder 5"/>
          <p:cNvSpPr>
            <a:spLocks noGrp="1"/>
          </p:cNvSpPr>
          <p:nvPr>
            <p:ph type="sldNum" sz="quarter" idx="4"/>
          </p:nvPr>
        </p:nvSpPr>
        <p:spPr>
          <a:xfrm>
            <a:off x="8532812" y="6155267"/>
            <a:ext cx="1219201" cy="273049"/>
          </a:xfrm>
          <a:prstGeom prst="rect">
            <a:avLst/>
          </a:prstGeom>
        </p:spPr>
        <p:txBody>
          <a:bodyPr vert="horz" lIns="91440" tIns="45720" rIns="91440" bIns="45720" rtlCol="0" anchor="ctr"/>
          <a:lstStyle>
            <a:lvl1pPr algn="r">
              <a:defRPr sz="1100">
                <a:solidFill>
                  <a:schemeClr val="tx1"/>
                </a:solidFill>
              </a:defRPr>
            </a:lvl1p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1327670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0000"/>
        </a:lnSpc>
        <a:spcBef>
          <a:spcPct val="0"/>
        </a:spcBef>
        <a:buNone/>
        <a:defRPr sz="3600" b="1" kern="1200">
          <a:solidFill>
            <a:schemeClr val="accent1"/>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solidFill>
          <a:latin typeface="+mn-lt"/>
          <a:ea typeface="+mn-ea"/>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solidFill>
          <a:latin typeface="+mn-lt"/>
          <a:ea typeface="+mn-ea"/>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solidFill>
          <a:latin typeface="+mn-lt"/>
          <a:ea typeface="+mn-ea"/>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solidFill>
          <a:latin typeface="+mn-lt"/>
          <a:ea typeface="+mn-ea"/>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93812" y="476672"/>
            <a:ext cx="9433048" cy="3096344"/>
          </a:xfrm>
        </p:spPr>
        <p:txBody>
          <a:bodyPr/>
          <a:lstStyle/>
          <a:p>
            <a:r>
              <a:rPr lang="en-US" dirty="0">
                <a:latin typeface="Arial Rounded MT Bold" panose="020F0704030504030204" pitchFamily="34" charset="0"/>
              </a:rPr>
              <a:t/>
            </a:r>
            <a:br>
              <a:rPr lang="en-US" dirty="0">
                <a:latin typeface="Arial Rounded MT Bold" panose="020F0704030504030204" pitchFamily="34" charset="0"/>
              </a:rPr>
            </a:br>
            <a:r>
              <a:rPr lang="en-US" dirty="0">
                <a:latin typeface="Arial Rounded MT Bold" panose="020F0704030504030204" pitchFamily="34" charset="0"/>
              </a:rPr>
              <a:t/>
            </a:r>
            <a:br>
              <a:rPr lang="en-US" dirty="0">
                <a:latin typeface="Arial Rounded MT Bold" panose="020F0704030504030204" pitchFamily="34" charset="0"/>
              </a:rPr>
            </a:br>
            <a:r>
              <a:rPr lang="en-US" dirty="0">
                <a:latin typeface="Arial Rounded MT Bold" panose="020F0704030504030204" pitchFamily="34" charset="0"/>
              </a:rPr>
              <a:t>The Payment Landscape in Bulgaria</a:t>
            </a:r>
          </a:p>
        </p:txBody>
      </p:sp>
      <p:sp>
        <p:nvSpPr>
          <p:cNvPr id="3" name="Content Placeholder 2"/>
          <p:cNvSpPr>
            <a:spLocks noGrp="1"/>
          </p:cNvSpPr>
          <p:nvPr>
            <p:ph type="subTitle" idx="1"/>
          </p:nvPr>
        </p:nvSpPr>
        <p:spPr>
          <a:xfrm>
            <a:off x="837828" y="4653136"/>
            <a:ext cx="7992888" cy="2088232"/>
          </a:xfrm>
        </p:spPr>
        <p:txBody>
          <a:bodyPr>
            <a:normAutofit fontScale="92500" lnSpcReduction="10000"/>
          </a:bodyPr>
          <a:lstStyle/>
          <a:p>
            <a:r>
              <a:rPr lang="en-US" b="1" dirty="0"/>
              <a:t>Roumiana </a:t>
            </a:r>
            <a:r>
              <a:rPr lang="en-US" b="1" dirty="0" err="1"/>
              <a:t>Hampartzoumian</a:t>
            </a:r>
            <a:endParaRPr lang="en-US" b="1" dirty="0"/>
          </a:p>
          <a:p>
            <a:r>
              <a:rPr lang="en-US" b="1" dirty="0"/>
              <a:t>Methodology and Financial Markets Directorate, Director</a:t>
            </a:r>
          </a:p>
          <a:p>
            <a:r>
              <a:rPr lang="en-US" b="1" dirty="0"/>
              <a:t>Bulgarian National Bank</a:t>
            </a:r>
          </a:p>
          <a:p>
            <a:endParaRPr lang="en-US" b="1" dirty="0"/>
          </a:p>
          <a:p>
            <a:r>
              <a:rPr lang="en-US" b="1" dirty="0"/>
              <a:t>The Future of Cash, CBBH, Sarajevo </a:t>
            </a:r>
          </a:p>
          <a:p>
            <a:r>
              <a:rPr lang="en-US" b="1" dirty="0"/>
              <a:t>15 November, 2018 </a:t>
            </a:r>
          </a:p>
          <a:p>
            <a:endParaRPr lang="en-US" b="1" dirty="0"/>
          </a:p>
          <a:p>
            <a:endParaRPr lang="en-US" dirty="0"/>
          </a:p>
          <a:p>
            <a:endParaRPr lang="en-US" dirty="0"/>
          </a:p>
        </p:txBody>
      </p:sp>
      <p:pic>
        <p:nvPicPr>
          <p:cNvPr id="1026" name="Picture 2" descr="!s1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0076" y="620688"/>
            <a:ext cx="3953643" cy="15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128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bg-BG" dirty="0"/>
              <a:t>Implementation of EU legal framework </a:t>
            </a:r>
            <a:r>
              <a:rPr lang="en-US" altLang="bg-BG" dirty="0" smtClean="0"/>
              <a:t>for payments</a:t>
            </a:r>
            <a:r>
              <a:rPr lang="en-US" altLang="bg-BG" dirty="0"/>
              <a:t>, 2018</a:t>
            </a:r>
            <a:endParaRPr lang="bg-BG" dirty="0"/>
          </a:p>
        </p:txBody>
      </p:sp>
      <p:sp>
        <p:nvSpPr>
          <p:cNvPr id="3" name="Content Placeholder 2"/>
          <p:cNvSpPr>
            <a:spLocks noGrp="1"/>
          </p:cNvSpPr>
          <p:nvPr>
            <p:ph idx="1"/>
          </p:nvPr>
        </p:nvSpPr>
        <p:spPr/>
        <p:txBody>
          <a:bodyPr>
            <a:normAutofit/>
          </a:bodyPr>
          <a:lstStyle/>
          <a:p>
            <a:r>
              <a:rPr lang="en-US" dirty="0"/>
              <a:t>In March 2018 a new Law on Payment Services and Payment Systems was adopted</a:t>
            </a:r>
          </a:p>
          <a:p>
            <a:r>
              <a:rPr lang="en-US" dirty="0"/>
              <a:t>It transposes into national legislation the Second Payment Services Directive (PSD2)</a:t>
            </a:r>
          </a:p>
          <a:p>
            <a:r>
              <a:rPr lang="en-US" dirty="0"/>
              <a:t>It reflects the knowledge gained in the application of the repealed Law on Payment Services and Payment Systems and PSD1</a:t>
            </a:r>
          </a:p>
          <a:p>
            <a:r>
              <a:rPr lang="en-US" dirty="0"/>
              <a:t>It contains an improved and strengthened</a:t>
            </a:r>
            <a:r>
              <a:rPr lang="en-US" dirty="0">
                <a:solidFill>
                  <a:srgbClr val="FF0000"/>
                </a:solidFill>
              </a:rPr>
              <a:t> </a:t>
            </a:r>
            <a:r>
              <a:rPr lang="en-US" dirty="0"/>
              <a:t>supervision and oversight framework for payment service providers</a:t>
            </a:r>
          </a:p>
          <a:p>
            <a:r>
              <a:rPr lang="en-US" dirty="0"/>
              <a:t>The Principles for Financial Market Infrastructures of CPSS-IOSCO were incorporated as part of the new law in order to e</a:t>
            </a:r>
            <a:r>
              <a:rPr lang="en-US" dirty="0" smtClean="0"/>
              <a:t>nforce </a:t>
            </a:r>
            <a:r>
              <a:rPr lang="en-US" dirty="0"/>
              <a:t>adherence to the principles by market participants</a:t>
            </a:r>
            <a:endParaRPr lang="bg-BG" dirty="0"/>
          </a:p>
        </p:txBody>
      </p:sp>
      <p:pic>
        <p:nvPicPr>
          <p:cNvPr id="4" name="Picture 2" descr="!s15-1">
            <a:extLst>
              <a:ext uri="{FF2B5EF4-FFF2-40B4-BE49-F238E27FC236}">
                <a16:creationId xmlns:a16="http://schemas.microsoft.com/office/drawing/2014/main" id="{18E612BC-DA2C-D741-8708-95EA3EBDE5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3184" y="491666"/>
            <a:ext cx="2535641" cy="1150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EE2077F1-DFE0-C34B-8038-77DDBB17CD7D}"/>
              </a:ext>
            </a:extLst>
          </p:cNvPr>
          <p:cNvSpPr txBox="1"/>
          <p:nvPr/>
        </p:nvSpPr>
        <p:spPr>
          <a:xfrm>
            <a:off x="4150196" y="6275453"/>
            <a:ext cx="7560840" cy="461665"/>
          </a:xfrm>
          <a:prstGeom prst="rect">
            <a:avLst/>
          </a:prstGeom>
          <a:noFill/>
          <a:ln>
            <a:noFill/>
          </a:ln>
        </p:spPr>
        <p:txBody>
          <a:bodyPr wrap="square" rtlCol="0" anchor="ctr" anchorCtr="1">
            <a:spAutoFit/>
          </a:bodyPr>
          <a:lstStyle/>
          <a:p>
            <a:pPr algn="just"/>
            <a:r>
              <a:rPr lang="en-US" sz="2400" dirty="0">
                <a:solidFill>
                  <a:schemeClr val="bg2">
                    <a:lumMod val="50000"/>
                  </a:schemeClr>
                </a:solidFill>
                <a:latin typeface="Arial Rounded MT Bold" panose="020F0704030504030204" pitchFamily="34" charset="0"/>
              </a:rPr>
              <a:t>The Payment Landscape in Bulgaria</a:t>
            </a:r>
            <a:endParaRPr lang="en-US" sz="2400" dirty="0">
              <a:solidFill>
                <a:schemeClr val="bg2">
                  <a:lumMod val="50000"/>
                </a:schemeClr>
              </a:solidFill>
            </a:endParaRPr>
          </a:p>
        </p:txBody>
      </p:sp>
      <p:sp>
        <p:nvSpPr>
          <p:cNvPr id="6" name="TextBox 5">
            <a:extLst>
              <a:ext uri="{FF2B5EF4-FFF2-40B4-BE49-F238E27FC236}">
                <a16:creationId xmlns:a16="http://schemas.microsoft.com/office/drawing/2014/main" id="{ABAD8CA2-B78D-2847-A045-459E93A05BAB}"/>
              </a:ext>
            </a:extLst>
          </p:cNvPr>
          <p:cNvSpPr txBox="1"/>
          <p:nvPr/>
        </p:nvSpPr>
        <p:spPr>
          <a:xfrm>
            <a:off x="10054852" y="5717758"/>
            <a:ext cx="184731" cy="369332"/>
          </a:xfrm>
          <a:prstGeom prst="rect">
            <a:avLst/>
          </a:prstGeom>
          <a:noFill/>
          <a:ln>
            <a:solidFill>
              <a:schemeClr val="bg2"/>
            </a:solidFill>
          </a:ln>
        </p:spPr>
        <p:txBody>
          <a:bodyPr wrap="none" rtlCol="0" anchor="ctr" anchorCtr="1">
            <a:spAutoFit/>
          </a:bodyPr>
          <a:lstStyle/>
          <a:p>
            <a:endParaRPr lang="en-US" dirty="0"/>
          </a:p>
        </p:txBody>
      </p:sp>
    </p:spTree>
    <p:extLst>
      <p:ext uri="{BB962C8B-B14F-4D97-AF65-F5344CB8AC3E}">
        <p14:creationId xmlns:p14="http://schemas.microsoft.com/office/powerpoint/2010/main" val="2808659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EU second-level legislation</a:t>
            </a:r>
            <a:endParaRPr lang="bg-BG" dirty="0"/>
          </a:p>
        </p:txBody>
      </p:sp>
      <p:sp>
        <p:nvSpPr>
          <p:cNvPr id="3" name="Content Placeholder 2"/>
          <p:cNvSpPr>
            <a:spLocks noGrp="1"/>
          </p:cNvSpPr>
          <p:nvPr>
            <p:ph idx="1"/>
          </p:nvPr>
        </p:nvSpPr>
        <p:spPr>
          <a:xfrm>
            <a:off x="909836" y="1828800"/>
            <a:ext cx="9709720" cy="4654541"/>
          </a:xfrm>
        </p:spPr>
        <p:txBody>
          <a:bodyPr/>
          <a:lstStyle/>
          <a:p>
            <a:r>
              <a:rPr lang="en-US" dirty="0"/>
              <a:t>The new generation of directives and regulations marked the beginning of an increasing number of second-level legislation, which were </a:t>
            </a:r>
            <a:r>
              <a:rPr lang="en-US" dirty="0" smtClean="0"/>
              <a:t>non-existent </a:t>
            </a:r>
            <a:r>
              <a:rPr lang="en-US" dirty="0"/>
              <a:t>for PSD1  </a:t>
            </a:r>
          </a:p>
          <a:p>
            <a:r>
              <a:rPr lang="en-US" dirty="0"/>
              <a:t>The BNB worked on ensuring the proper application of the EU second-level legislation by issuing </a:t>
            </a:r>
            <a:r>
              <a:rPr lang="en-US" dirty="0" smtClean="0"/>
              <a:t>its own guidelines </a:t>
            </a:r>
            <a:r>
              <a:rPr lang="en-US" dirty="0"/>
              <a:t>and amending and expanding its own second-level legislation</a:t>
            </a:r>
          </a:p>
          <a:p>
            <a:r>
              <a:rPr lang="en-US" dirty="0"/>
              <a:t>This approach was used for the implementation of all guidelines, Commission delegated </a:t>
            </a:r>
            <a:r>
              <a:rPr lang="en-US" dirty="0" smtClean="0"/>
              <a:t>acts and </a:t>
            </a:r>
            <a:r>
              <a:rPr lang="en-US" dirty="0"/>
              <a:t>implementing regulations which supplement PSD2</a:t>
            </a:r>
          </a:p>
          <a:p>
            <a:r>
              <a:rPr lang="en-US" dirty="0"/>
              <a:t>Throughout the years our experience shows that soft-law and moral suasion have become increasingly </a:t>
            </a:r>
            <a:r>
              <a:rPr lang="en-US" dirty="0" smtClean="0"/>
              <a:t>unenforceable, </a:t>
            </a:r>
            <a:r>
              <a:rPr lang="en-US" dirty="0"/>
              <a:t>so our national legislation </a:t>
            </a:r>
            <a:r>
              <a:rPr lang="en-US" dirty="0" smtClean="0"/>
              <a:t>has </a:t>
            </a:r>
            <a:r>
              <a:rPr lang="en-US" dirty="0"/>
              <a:t>become more specific and detailed as well</a:t>
            </a:r>
          </a:p>
          <a:p>
            <a:pPr marL="45720" indent="0">
              <a:buNone/>
            </a:pPr>
            <a:endParaRPr lang="en-US" strike="sngStrike" dirty="0"/>
          </a:p>
          <a:p>
            <a:endParaRPr lang="en-US" dirty="0"/>
          </a:p>
          <a:p>
            <a:endParaRPr lang="en-US" dirty="0"/>
          </a:p>
          <a:p>
            <a:endParaRPr lang="bg-BG" dirty="0"/>
          </a:p>
        </p:txBody>
      </p:sp>
      <p:pic>
        <p:nvPicPr>
          <p:cNvPr id="4" name="Picture 2" descr="!s15-1">
            <a:extLst>
              <a:ext uri="{FF2B5EF4-FFF2-40B4-BE49-F238E27FC236}">
                <a16:creationId xmlns:a16="http://schemas.microsoft.com/office/drawing/2014/main" id="{328B7533-F4ED-7E4A-B1D9-54054B4199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2724" y="304800"/>
            <a:ext cx="2535641" cy="1150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7F7B22F7-12A6-8B4A-BD38-B091E5F216AC}"/>
              </a:ext>
            </a:extLst>
          </p:cNvPr>
          <p:cNvSpPr txBox="1"/>
          <p:nvPr/>
        </p:nvSpPr>
        <p:spPr>
          <a:xfrm>
            <a:off x="4150196" y="6275453"/>
            <a:ext cx="7560840" cy="461665"/>
          </a:xfrm>
          <a:prstGeom prst="rect">
            <a:avLst/>
          </a:prstGeom>
          <a:noFill/>
          <a:ln>
            <a:noFill/>
          </a:ln>
        </p:spPr>
        <p:txBody>
          <a:bodyPr wrap="square" rtlCol="0" anchor="ctr" anchorCtr="1">
            <a:spAutoFit/>
          </a:bodyPr>
          <a:lstStyle/>
          <a:p>
            <a:pPr algn="just"/>
            <a:r>
              <a:rPr lang="en-US" sz="2400" dirty="0">
                <a:solidFill>
                  <a:schemeClr val="bg2">
                    <a:lumMod val="50000"/>
                  </a:schemeClr>
                </a:solidFill>
                <a:latin typeface="Arial Rounded MT Bold" panose="020F0704030504030204" pitchFamily="34" charset="0"/>
              </a:rPr>
              <a:t>The Payment Landscape in Bulgaria</a:t>
            </a:r>
            <a:endParaRPr lang="en-US" sz="2400" dirty="0">
              <a:solidFill>
                <a:schemeClr val="bg2">
                  <a:lumMod val="50000"/>
                </a:schemeClr>
              </a:solidFill>
            </a:endParaRPr>
          </a:p>
        </p:txBody>
      </p:sp>
    </p:spTree>
    <p:extLst>
      <p:ext uri="{BB962C8B-B14F-4D97-AF65-F5344CB8AC3E}">
        <p14:creationId xmlns:p14="http://schemas.microsoft.com/office/powerpoint/2010/main" val="370599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99392"/>
            <a:ext cx="8686801" cy="1066800"/>
          </a:xfrm>
        </p:spPr>
        <p:txBody>
          <a:bodyPr>
            <a:normAutofit/>
          </a:bodyPr>
          <a:lstStyle/>
          <a:p>
            <a:r>
              <a:rPr lang="en-US" dirty="0"/>
              <a:t>EU second-level legislation</a:t>
            </a:r>
            <a:endParaRPr lang="bg-B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00955255"/>
              </p:ext>
            </p:extLst>
          </p:nvPr>
        </p:nvGraphicFramePr>
        <p:xfrm>
          <a:off x="414313" y="967408"/>
          <a:ext cx="9372600" cy="5658584"/>
        </p:xfrm>
        <a:graphic>
          <a:graphicData uri="http://schemas.openxmlformats.org/drawingml/2006/table">
            <a:tbl>
              <a:tblPr firstRow="1" bandRow="1">
                <a:tableStyleId>{5C22544A-7EE6-4342-B048-85BDC9FD1C3A}</a:tableStyleId>
              </a:tblPr>
              <a:tblGrid>
                <a:gridCol w="4686300">
                  <a:extLst>
                    <a:ext uri="{9D8B030D-6E8A-4147-A177-3AD203B41FA5}">
                      <a16:colId xmlns:a16="http://schemas.microsoft.com/office/drawing/2014/main" val="20000"/>
                    </a:ext>
                  </a:extLst>
                </a:gridCol>
                <a:gridCol w="4686300">
                  <a:extLst>
                    <a:ext uri="{9D8B030D-6E8A-4147-A177-3AD203B41FA5}">
                      <a16:colId xmlns:a16="http://schemas.microsoft.com/office/drawing/2014/main" val="20001"/>
                    </a:ext>
                  </a:extLst>
                </a:gridCol>
              </a:tblGrid>
              <a:tr h="873424">
                <a:tc gridSpan="2">
                  <a:txBody>
                    <a:bodyPr/>
                    <a:lstStyle/>
                    <a:p>
                      <a:pPr algn="ctr"/>
                      <a:r>
                        <a:rPr lang="en-US" dirty="0"/>
                        <a:t>Guidelines,</a:t>
                      </a:r>
                      <a:r>
                        <a:rPr lang="en-US" baseline="0" dirty="0"/>
                        <a:t> </a:t>
                      </a:r>
                      <a:r>
                        <a:rPr lang="en-US" dirty="0"/>
                        <a:t>Commission Delegated Regulations and Commission Implementing Regulations supplementing</a:t>
                      </a:r>
                      <a:r>
                        <a:rPr lang="en-US" baseline="0" dirty="0"/>
                        <a:t> PSD2</a:t>
                      </a:r>
                      <a:endParaRPr lang="bg-BG" dirty="0"/>
                    </a:p>
                  </a:txBody>
                  <a:tcPr/>
                </a:tc>
                <a:tc hMerge="1">
                  <a:txBody>
                    <a:bodyPr/>
                    <a:lstStyle/>
                    <a:p>
                      <a:endParaRPr lang="bg-BG" dirty="0"/>
                    </a:p>
                  </a:txBody>
                  <a:tcPr/>
                </a:tc>
                <a:extLst>
                  <a:ext uri="{0D108BD9-81ED-4DB2-BD59-A6C34878D82A}">
                    <a16:rowId xmlns:a16="http://schemas.microsoft.com/office/drawing/2014/main" val="10000"/>
                  </a:ext>
                </a:extLst>
              </a:tr>
              <a:tr h="507037">
                <a:tc>
                  <a:txBody>
                    <a:bodyPr/>
                    <a:lstStyle/>
                    <a:p>
                      <a:pPr algn="l"/>
                      <a:r>
                        <a:rPr lang="en-US" sz="1300" dirty="0"/>
                        <a:t>1. Guidelines on security measures for operational and security risks</a:t>
                      </a:r>
                      <a:endParaRPr lang="bg-BG" sz="1300" dirty="0"/>
                    </a:p>
                  </a:txBody>
                  <a:tcPr anchor="ctr"/>
                </a:tc>
                <a:tc>
                  <a:txBody>
                    <a:bodyPr/>
                    <a:lstStyle/>
                    <a:p>
                      <a:r>
                        <a:rPr lang="en-US" sz="1300" dirty="0"/>
                        <a:t>8. </a:t>
                      </a:r>
                      <a:r>
                        <a:rPr lang="bg-BG" sz="1300" kern="1200" dirty="0">
                          <a:solidFill>
                            <a:schemeClr val="dk1"/>
                          </a:solidFill>
                          <a:effectLst/>
                          <a:latin typeface="+mn-lt"/>
                          <a:ea typeface="+mn-ea"/>
                          <a:cs typeface="+mn-cs"/>
                        </a:rPr>
                        <a:t>Regulatory Technical Standards </a:t>
                      </a:r>
                      <a:r>
                        <a:rPr lang="bg-BG" sz="1300" kern="1200" dirty="0" err="1">
                          <a:solidFill>
                            <a:schemeClr val="dk1"/>
                          </a:solidFill>
                          <a:effectLst/>
                          <a:latin typeface="+mn-lt"/>
                          <a:ea typeface="+mn-ea"/>
                          <a:cs typeface="+mn-cs"/>
                        </a:rPr>
                        <a:t>on</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central</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contact</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points</a:t>
                      </a:r>
                      <a:endParaRPr lang="bg-BG" sz="1300" dirty="0"/>
                    </a:p>
                  </a:txBody>
                  <a:tcPr anchor="ctr"/>
                </a:tc>
                <a:extLst>
                  <a:ext uri="{0D108BD9-81ED-4DB2-BD59-A6C34878D82A}">
                    <a16:rowId xmlns:a16="http://schemas.microsoft.com/office/drawing/2014/main" val="10001"/>
                  </a:ext>
                </a:extLst>
              </a:tr>
              <a:tr h="507037">
                <a:tc>
                  <a:txBody>
                    <a:bodyPr/>
                    <a:lstStyle/>
                    <a:p>
                      <a:pPr algn="l"/>
                      <a:r>
                        <a:rPr lang="en-US" sz="1300" dirty="0"/>
                        <a:t>2. </a:t>
                      </a:r>
                      <a:r>
                        <a:rPr lang="bg-BG" sz="1300" kern="1200" dirty="0">
                          <a:solidFill>
                            <a:schemeClr val="dk1"/>
                          </a:solidFill>
                          <a:effectLst/>
                          <a:latin typeface="+mn-lt"/>
                          <a:ea typeface="+mn-ea"/>
                          <a:cs typeface="+mn-cs"/>
                        </a:rPr>
                        <a:t>Guidelines </a:t>
                      </a:r>
                      <a:r>
                        <a:rPr lang="bg-BG" sz="1300" kern="1200" dirty="0" err="1">
                          <a:solidFill>
                            <a:schemeClr val="dk1"/>
                          </a:solidFill>
                          <a:effectLst/>
                          <a:latin typeface="+mn-lt"/>
                          <a:ea typeface="+mn-ea"/>
                          <a:cs typeface="+mn-cs"/>
                        </a:rPr>
                        <a:t>on</a:t>
                      </a:r>
                      <a:r>
                        <a:rPr lang="bg-BG" sz="1300" kern="1200" dirty="0">
                          <a:solidFill>
                            <a:schemeClr val="dk1"/>
                          </a:solidFill>
                          <a:effectLst/>
                          <a:latin typeface="+mn-lt"/>
                          <a:ea typeface="+mn-ea"/>
                          <a:cs typeface="+mn-cs"/>
                        </a:rPr>
                        <a:t> procedures </a:t>
                      </a:r>
                      <a:r>
                        <a:rPr lang="bg-BG" sz="1300" kern="1200" dirty="0" err="1">
                          <a:solidFill>
                            <a:schemeClr val="dk1"/>
                          </a:solidFill>
                          <a:effectLst/>
                          <a:latin typeface="+mn-lt"/>
                          <a:ea typeface="+mn-ea"/>
                          <a:cs typeface="+mn-cs"/>
                        </a:rPr>
                        <a:t>for</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complaints</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of</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alleged</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infringements</a:t>
                      </a:r>
                      <a:endParaRPr lang="bg-BG" sz="1300" dirty="0"/>
                    </a:p>
                  </a:txBody>
                  <a:tcPr anchor="ctr"/>
                </a:tc>
                <a:tc>
                  <a:txBody>
                    <a:bodyPr/>
                    <a:lstStyle/>
                    <a:p>
                      <a:r>
                        <a:rPr lang="en-US" sz="1300" dirty="0"/>
                        <a:t>9. Regulatory Technical Standards on </a:t>
                      </a:r>
                      <a:r>
                        <a:rPr lang="en-US" sz="1300" dirty="0" err="1"/>
                        <a:t>passporting</a:t>
                      </a:r>
                      <a:r>
                        <a:rPr lang="en-US" sz="1300" dirty="0"/>
                        <a:t> </a:t>
                      </a:r>
                      <a:r>
                        <a:rPr lang="en-US" sz="1300" dirty="0" smtClean="0"/>
                        <a:t>of</a:t>
                      </a:r>
                      <a:r>
                        <a:rPr lang="en-US" sz="1300" baseline="0" dirty="0" smtClean="0"/>
                        <a:t> payment services</a:t>
                      </a:r>
                      <a:endParaRPr lang="bg-BG" sz="1300" dirty="0"/>
                    </a:p>
                  </a:txBody>
                  <a:tcPr anchor="ctr"/>
                </a:tc>
                <a:extLst>
                  <a:ext uri="{0D108BD9-81ED-4DB2-BD59-A6C34878D82A}">
                    <a16:rowId xmlns:a16="http://schemas.microsoft.com/office/drawing/2014/main" val="10002"/>
                  </a:ext>
                </a:extLst>
              </a:tr>
              <a:tr h="507037">
                <a:tc>
                  <a:txBody>
                    <a:bodyPr/>
                    <a:lstStyle/>
                    <a:p>
                      <a:pPr algn="l"/>
                      <a:r>
                        <a:rPr lang="en-US" sz="1300" dirty="0"/>
                        <a:t>3. </a:t>
                      </a:r>
                      <a:r>
                        <a:rPr lang="bg-BG" sz="1300" kern="1200" dirty="0">
                          <a:solidFill>
                            <a:schemeClr val="dk1"/>
                          </a:solidFill>
                          <a:effectLst/>
                          <a:latin typeface="+mn-lt"/>
                          <a:ea typeface="+mn-ea"/>
                          <a:cs typeface="+mn-cs"/>
                        </a:rPr>
                        <a:t>Guidelines </a:t>
                      </a:r>
                      <a:r>
                        <a:rPr lang="bg-BG" sz="1300" kern="1200" dirty="0" err="1">
                          <a:solidFill>
                            <a:schemeClr val="dk1"/>
                          </a:solidFill>
                          <a:effectLst/>
                          <a:latin typeface="+mn-lt"/>
                          <a:ea typeface="+mn-ea"/>
                          <a:cs typeface="+mn-cs"/>
                        </a:rPr>
                        <a:t>on</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major</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incidents</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reporting</a:t>
                      </a:r>
                      <a:endParaRPr lang="bg-BG" sz="1300" dirty="0"/>
                    </a:p>
                  </a:txBody>
                  <a:tcPr anchor="ctr"/>
                </a:tc>
                <a:tc>
                  <a:txBody>
                    <a:bodyPr/>
                    <a:lstStyle/>
                    <a:p>
                      <a:r>
                        <a:rPr lang="en-US" sz="1300" dirty="0"/>
                        <a:t>10. Regulatory Technical Standards on strong customer authentication and secure communication</a:t>
                      </a:r>
                      <a:endParaRPr lang="bg-BG" sz="1300" dirty="0"/>
                    </a:p>
                  </a:txBody>
                  <a:tcPr anchor="ctr"/>
                </a:tc>
                <a:extLst>
                  <a:ext uri="{0D108BD9-81ED-4DB2-BD59-A6C34878D82A}">
                    <a16:rowId xmlns:a16="http://schemas.microsoft.com/office/drawing/2014/main" val="10003"/>
                  </a:ext>
                </a:extLst>
              </a:tr>
              <a:tr h="919004">
                <a:tc>
                  <a:txBody>
                    <a:bodyPr/>
                    <a:lstStyle/>
                    <a:p>
                      <a:pPr algn="l"/>
                      <a:r>
                        <a:rPr lang="en-US" sz="1300" dirty="0"/>
                        <a:t>4. </a:t>
                      </a:r>
                      <a:r>
                        <a:rPr lang="bg-BG" sz="1300" kern="1200" dirty="0">
                          <a:solidFill>
                            <a:schemeClr val="dk1"/>
                          </a:solidFill>
                          <a:effectLst/>
                          <a:latin typeface="+mn-lt"/>
                          <a:ea typeface="+mn-ea"/>
                          <a:cs typeface="+mn-cs"/>
                        </a:rPr>
                        <a:t>Guidelines </a:t>
                      </a:r>
                      <a:r>
                        <a:rPr lang="bg-BG" sz="1300" kern="1200" dirty="0" err="1">
                          <a:solidFill>
                            <a:schemeClr val="dk1"/>
                          </a:solidFill>
                          <a:effectLst/>
                          <a:latin typeface="+mn-lt"/>
                          <a:ea typeface="+mn-ea"/>
                          <a:cs typeface="+mn-cs"/>
                        </a:rPr>
                        <a:t>on</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authorisation</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and</a:t>
                      </a:r>
                      <a:r>
                        <a:rPr lang="bg-BG" sz="1300" kern="1200" dirty="0">
                          <a:solidFill>
                            <a:schemeClr val="dk1"/>
                          </a:solidFill>
                          <a:effectLst/>
                          <a:latin typeface="+mn-lt"/>
                          <a:ea typeface="+mn-ea"/>
                          <a:cs typeface="+mn-cs"/>
                        </a:rPr>
                        <a:t> </a:t>
                      </a:r>
                      <a:r>
                        <a:rPr lang="bg-BG" sz="1300" kern="1200" dirty="0" err="1" smtClean="0">
                          <a:solidFill>
                            <a:schemeClr val="dk1"/>
                          </a:solidFill>
                          <a:effectLst/>
                          <a:latin typeface="+mn-lt"/>
                          <a:ea typeface="+mn-ea"/>
                          <a:cs typeface="+mn-cs"/>
                        </a:rPr>
                        <a:t>registration</a:t>
                      </a:r>
                      <a:r>
                        <a:rPr lang="en-US" sz="1300" kern="1200" dirty="0" smtClean="0">
                          <a:solidFill>
                            <a:schemeClr val="dk1"/>
                          </a:solidFill>
                          <a:effectLst/>
                          <a:latin typeface="+mn-lt"/>
                          <a:ea typeface="+mn-ea"/>
                          <a:cs typeface="+mn-cs"/>
                        </a:rPr>
                        <a:t> of</a:t>
                      </a:r>
                      <a:r>
                        <a:rPr lang="en-US" sz="1300" kern="1200" baseline="0" dirty="0" smtClean="0">
                          <a:solidFill>
                            <a:schemeClr val="dk1"/>
                          </a:solidFill>
                          <a:effectLst/>
                          <a:latin typeface="+mn-lt"/>
                          <a:ea typeface="+mn-ea"/>
                          <a:cs typeface="+mn-cs"/>
                        </a:rPr>
                        <a:t> payment service providers</a:t>
                      </a:r>
                      <a:endParaRPr lang="bg-BG" sz="1300" dirty="0"/>
                    </a:p>
                  </a:txBody>
                  <a:tcPr anchor="ctr"/>
                </a:tc>
                <a:tc>
                  <a:txBody>
                    <a:bodyPr/>
                    <a:lstStyle/>
                    <a:p>
                      <a:r>
                        <a:rPr lang="en-US" sz="1300" dirty="0"/>
                        <a:t>11. Regulatory Technical Standards setting technical requirements on development, operation and maintenance of the electronic central register and on access to the information contained</a:t>
                      </a:r>
                      <a:endParaRPr lang="bg-BG" sz="1300" dirty="0"/>
                    </a:p>
                  </a:txBody>
                  <a:tcPr anchor="ctr"/>
                </a:tc>
                <a:extLst>
                  <a:ext uri="{0D108BD9-81ED-4DB2-BD59-A6C34878D82A}">
                    <a16:rowId xmlns:a16="http://schemas.microsoft.com/office/drawing/2014/main" val="10004"/>
                  </a:ext>
                </a:extLst>
              </a:tr>
              <a:tr h="919004">
                <a:tc>
                  <a:txBody>
                    <a:bodyPr/>
                    <a:lstStyle/>
                    <a:p>
                      <a:pPr algn="l"/>
                      <a:r>
                        <a:rPr lang="en-US" sz="1300" dirty="0"/>
                        <a:t>5. </a:t>
                      </a:r>
                      <a:r>
                        <a:rPr lang="bg-BG" sz="1300" kern="1200" dirty="0">
                          <a:solidFill>
                            <a:schemeClr val="dk1"/>
                          </a:solidFill>
                          <a:effectLst/>
                          <a:latin typeface="+mn-lt"/>
                          <a:ea typeface="+mn-ea"/>
                          <a:cs typeface="+mn-cs"/>
                        </a:rPr>
                        <a:t>Guidelines </a:t>
                      </a:r>
                      <a:r>
                        <a:rPr lang="bg-BG" sz="1300" kern="1200" dirty="0" err="1">
                          <a:solidFill>
                            <a:schemeClr val="dk1"/>
                          </a:solidFill>
                          <a:effectLst/>
                          <a:latin typeface="+mn-lt"/>
                          <a:ea typeface="+mn-ea"/>
                          <a:cs typeface="+mn-cs"/>
                        </a:rPr>
                        <a:t>on</a:t>
                      </a:r>
                      <a:r>
                        <a:rPr lang="bg-BG" sz="1300" kern="1200" dirty="0">
                          <a:solidFill>
                            <a:schemeClr val="dk1"/>
                          </a:solidFill>
                          <a:effectLst/>
                          <a:latin typeface="+mn-lt"/>
                          <a:ea typeface="+mn-ea"/>
                          <a:cs typeface="+mn-cs"/>
                        </a:rPr>
                        <a:t> the </a:t>
                      </a:r>
                      <a:r>
                        <a:rPr lang="bg-BG" sz="1300" kern="1200" dirty="0" err="1">
                          <a:solidFill>
                            <a:schemeClr val="dk1"/>
                          </a:solidFill>
                          <a:effectLst/>
                          <a:latin typeface="+mn-lt"/>
                          <a:ea typeface="+mn-ea"/>
                          <a:cs typeface="+mn-cs"/>
                        </a:rPr>
                        <a:t>criteria</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on</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how</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to</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stipulate</a:t>
                      </a:r>
                      <a:r>
                        <a:rPr lang="bg-BG" sz="1300" kern="1200" dirty="0">
                          <a:solidFill>
                            <a:schemeClr val="dk1"/>
                          </a:solidFill>
                          <a:effectLst/>
                          <a:latin typeface="+mn-lt"/>
                          <a:ea typeface="+mn-ea"/>
                          <a:cs typeface="+mn-cs"/>
                        </a:rPr>
                        <a:t> the </a:t>
                      </a:r>
                      <a:r>
                        <a:rPr lang="bg-BG" sz="1300" kern="1200" dirty="0" err="1">
                          <a:solidFill>
                            <a:schemeClr val="dk1"/>
                          </a:solidFill>
                          <a:effectLst/>
                          <a:latin typeface="+mn-lt"/>
                          <a:ea typeface="+mn-ea"/>
                          <a:cs typeface="+mn-cs"/>
                        </a:rPr>
                        <a:t>minimum</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monetary</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amount</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of</a:t>
                      </a:r>
                      <a:r>
                        <a:rPr lang="bg-BG" sz="1300" kern="1200" dirty="0">
                          <a:solidFill>
                            <a:schemeClr val="dk1"/>
                          </a:solidFill>
                          <a:effectLst/>
                          <a:latin typeface="+mn-lt"/>
                          <a:ea typeface="+mn-ea"/>
                          <a:cs typeface="+mn-cs"/>
                        </a:rPr>
                        <a:t> the </a:t>
                      </a:r>
                      <a:r>
                        <a:rPr lang="bg-BG" sz="1300" kern="1200" dirty="0" err="1">
                          <a:solidFill>
                            <a:schemeClr val="dk1"/>
                          </a:solidFill>
                          <a:effectLst/>
                          <a:latin typeface="+mn-lt"/>
                          <a:ea typeface="+mn-ea"/>
                          <a:cs typeface="+mn-cs"/>
                        </a:rPr>
                        <a:t>professional</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indemnity</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insurance</a:t>
                      </a:r>
                      <a:endParaRPr lang="bg-BG" sz="1300" dirty="0"/>
                    </a:p>
                  </a:txBody>
                  <a:tcPr anchor="ctr"/>
                </a:tc>
                <a:tc>
                  <a:txBody>
                    <a:bodyPr/>
                    <a:lstStyle/>
                    <a:p>
                      <a:r>
                        <a:rPr lang="en-US" sz="1300" dirty="0"/>
                        <a:t>12. Implementing Technical Standards on the details and structure of the information entered by competent authorities in their public registers and notified to the EBA on the EBA Register</a:t>
                      </a:r>
                      <a:endParaRPr lang="bg-BG" sz="1300" dirty="0"/>
                    </a:p>
                  </a:txBody>
                  <a:tcPr anchor="ctr"/>
                </a:tc>
                <a:extLst>
                  <a:ext uri="{0D108BD9-81ED-4DB2-BD59-A6C34878D82A}">
                    <a16:rowId xmlns:a16="http://schemas.microsoft.com/office/drawing/2014/main" val="10005"/>
                  </a:ext>
                </a:extLst>
              </a:tr>
              <a:tr h="5070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6. </a:t>
                      </a:r>
                      <a:r>
                        <a:rPr lang="en-US" sz="1300" kern="1200" dirty="0">
                          <a:solidFill>
                            <a:schemeClr val="dk1"/>
                          </a:solidFill>
                          <a:effectLst/>
                          <a:latin typeface="+mn-lt"/>
                          <a:ea typeface="+mn-ea"/>
                          <a:cs typeface="+mn-cs"/>
                        </a:rPr>
                        <a:t>Guidelines on fraud reporting</a:t>
                      </a:r>
                      <a:endParaRPr lang="bg-BG" sz="1300" kern="1200" dirty="0">
                        <a:solidFill>
                          <a:schemeClr val="dk1"/>
                        </a:solidFill>
                        <a:effectLst/>
                        <a:latin typeface="+mn-lt"/>
                        <a:ea typeface="+mn-ea"/>
                        <a:cs typeface="+mn-cs"/>
                      </a:endParaRPr>
                    </a:p>
                  </a:txBody>
                  <a:tcPr anchor="ctr"/>
                </a:tc>
                <a:tc>
                  <a:txBody>
                    <a:bodyPr/>
                    <a:lstStyle/>
                    <a:p>
                      <a:r>
                        <a:rPr lang="en-US" sz="1300" dirty="0"/>
                        <a:t>13. Regulatory Technical Standards on Home-Host cooperation</a:t>
                      </a:r>
                      <a:endParaRPr lang="bg-BG" sz="1300" dirty="0"/>
                    </a:p>
                  </a:txBody>
                  <a:tcPr anchor="ctr"/>
                </a:tc>
                <a:extLst>
                  <a:ext uri="{0D108BD9-81ED-4DB2-BD59-A6C34878D82A}">
                    <a16:rowId xmlns:a16="http://schemas.microsoft.com/office/drawing/2014/main" val="10006"/>
                  </a:ext>
                </a:extLst>
              </a:tr>
              <a:tr h="9190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7. </a:t>
                      </a:r>
                      <a:r>
                        <a:rPr lang="bg-BG" sz="1300" kern="1200" dirty="0">
                          <a:solidFill>
                            <a:schemeClr val="dk1"/>
                          </a:solidFill>
                          <a:effectLst/>
                          <a:latin typeface="+mn-lt"/>
                          <a:ea typeface="+mn-ea"/>
                          <a:cs typeface="+mn-cs"/>
                        </a:rPr>
                        <a:t>Guidelines </a:t>
                      </a:r>
                      <a:r>
                        <a:rPr lang="bg-BG" sz="1300" kern="1200" dirty="0" err="1">
                          <a:solidFill>
                            <a:schemeClr val="dk1"/>
                          </a:solidFill>
                          <a:effectLst/>
                          <a:latin typeface="+mn-lt"/>
                          <a:ea typeface="+mn-ea"/>
                          <a:cs typeface="+mn-cs"/>
                        </a:rPr>
                        <a:t>on</a:t>
                      </a:r>
                      <a:r>
                        <a:rPr lang="bg-BG" sz="1300" kern="1200" dirty="0">
                          <a:solidFill>
                            <a:schemeClr val="dk1"/>
                          </a:solidFill>
                          <a:effectLst/>
                          <a:latin typeface="+mn-lt"/>
                          <a:ea typeface="+mn-ea"/>
                          <a:cs typeface="+mn-cs"/>
                        </a:rPr>
                        <a:t> the </a:t>
                      </a:r>
                      <a:r>
                        <a:rPr lang="bg-BG" sz="1300" kern="1200" dirty="0" err="1">
                          <a:solidFill>
                            <a:schemeClr val="dk1"/>
                          </a:solidFill>
                          <a:effectLst/>
                          <a:latin typeface="+mn-lt"/>
                          <a:ea typeface="+mn-ea"/>
                          <a:cs typeface="+mn-cs"/>
                        </a:rPr>
                        <a:t>conditions</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to</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be</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met</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to</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benefit</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from</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an</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exemption</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from</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contingency</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measures</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under</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Article</a:t>
                      </a:r>
                      <a:r>
                        <a:rPr lang="bg-BG" sz="1300" kern="1200" dirty="0">
                          <a:solidFill>
                            <a:schemeClr val="dk1"/>
                          </a:solidFill>
                          <a:effectLst/>
                          <a:latin typeface="+mn-lt"/>
                          <a:ea typeface="+mn-ea"/>
                          <a:cs typeface="+mn-cs"/>
                        </a:rPr>
                        <a:t> 33(6) </a:t>
                      </a:r>
                      <a:r>
                        <a:rPr lang="bg-BG" sz="1300" kern="1200" dirty="0" err="1">
                          <a:solidFill>
                            <a:schemeClr val="dk1"/>
                          </a:solidFill>
                          <a:effectLst/>
                          <a:latin typeface="+mn-lt"/>
                          <a:ea typeface="+mn-ea"/>
                          <a:cs typeface="+mn-cs"/>
                        </a:rPr>
                        <a:t>of</a:t>
                      </a:r>
                      <a:r>
                        <a:rPr lang="bg-BG" sz="1300" kern="1200" dirty="0">
                          <a:solidFill>
                            <a:schemeClr val="dk1"/>
                          </a:solidFill>
                          <a:effectLst/>
                          <a:latin typeface="+mn-lt"/>
                          <a:ea typeface="+mn-ea"/>
                          <a:cs typeface="+mn-cs"/>
                        </a:rPr>
                        <a:t> </a:t>
                      </a:r>
                      <a:r>
                        <a:rPr lang="bg-BG" sz="1300" kern="1200" dirty="0" err="1">
                          <a:solidFill>
                            <a:schemeClr val="dk1"/>
                          </a:solidFill>
                          <a:effectLst/>
                          <a:latin typeface="+mn-lt"/>
                          <a:ea typeface="+mn-ea"/>
                          <a:cs typeface="+mn-cs"/>
                        </a:rPr>
                        <a:t>Regulation</a:t>
                      </a:r>
                      <a:r>
                        <a:rPr lang="bg-BG" sz="1300" kern="1200" dirty="0">
                          <a:solidFill>
                            <a:schemeClr val="dk1"/>
                          </a:solidFill>
                          <a:effectLst/>
                          <a:latin typeface="+mn-lt"/>
                          <a:ea typeface="+mn-ea"/>
                          <a:cs typeface="+mn-cs"/>
                        </a:rPr>
                        <a:t> (EU) 2018/389 (RTS </a:t>
                      </a:r>
                      <a:r>
                        <a:rPr lang="bg-BG" sz="1300" kern="1200" dirty="0" err="1">
                          <a:solidFill>
                            <a:schemeClr val="dk1"/>
                          </a:solidFill>
                          <a:effectLst/>
                          <a:latin typeface="+mn-lt"/>
                          <a:ea typeface="+mn-ea"/>
                          <a:cs typeface="+mn-cs"/>
                        </a:rPr>
                        <a:t>on</a:t>
                      </a:r>
                      <a:r>
                        <a:rPr lang="bg-BG" sz="1300" kern="1200" dirty="0">
                          <a:solidFill>
                            <a:schemeClr val="dk1"/>
                          </a:solidFill>
                          <a:effectLst/>
                          <a:latin typeface="+mn-lt"/>
                          <a:ea typeface="+mn-ea"/>
                          <a:cs typeface="+mn-cs"/>
                        </a:rPr>
                        <a:t> SCA &amp; CSC)</a:t>
                      </a:r>
                    </a:p>
                    <a:p>
                      <a:pPr algn="l"/>
                      <a:endParaRPr lang="bg-BG" sz="1300" dirty="0"/>
                    </a:p>
                  </a:txBody>
                  <a:tcPr anchor="ctr"/>
                </a:tc>
                <a:tc>
                  <a:txBody>
                    <a:bodyPr/>
                    <a:lstStyle/>
                    <a:p>
                      <a:endParaRPr lang="bg-BG" dirty="0"/>
                    </a:p>
                  </a:txBody>
                  <a:tcPr anchor="ctr"/>
                </a:tc>
                <a:extLst>
                  <a:ext uri="{0D108BD9-81ED-4DB2-BD59-A6C34878D82A}">
                    <a16:rowId xmlns:a16="http://schemas.microsoft.com/office/drawing/2014/main" val="10007"/>
                  </a:ext>
                </a:extLst>
              </a:tr>
            </a:tbl>
          </a:graphicData>
        </a:graphic>
      </p:graphicFrame>
      <p:sp>
        <p:nvSpPr>
          <p:cNvPr id="6" name="TextBox 5">
            <a:extLst>
              <a:ext uri="{FF2B5EF4-FFF2-40B4-BE49-F238E27FC236}">
                <a16:creationId xmlns:a16="http://schemas.microsoft.com/office/drawing/2014/main" id="{3DCBC9D9-B73B-6748-B512-D9C0CC1F4170}"/>
              </a:ext>
            </a:extLst>
          </p:cNvPr>
          <p:cNvSpPr txBox="1"/>
          <p:nvPr/>
        </p:nvSpPr>
        <p:spPr>
          <a:xfrm>
            <a:off x="4438228" y="6396335"/>
            <a:ext cx="7560840" cy="461665"/>
          </a:xfrm>
          <a:prstGeom prst="rect">
            <a:avLst/>
          </a:prstGeom>
          <a:noFill/>
          <a:ln>
            <a:noFill/>
          </a:ln>
        </p:spPr>
        <p:txBody>
          <a:bodyPr wrap="square" rtlCol="0" anchor="ctr" anchorCtr="1">
            <a:spAutoFit/>
          </a:bodyPr>
          <a:lstStyle/>
          <a:p>
            <a:pPr algn="just"/>
            <a:r>
              <a:rPr lang="en-US" sz="2400" dirty="0">
                <a:solidFill>
                  <a:schemeClr val="bg2">
                    <a:lumMod val="50000"/>
                  </a:schemeClr>
                </a:solidFill>
                <a:latin typeface="Arial Rounded MT Bold" panose="020F0704030504030204" pitchFamily="34" charset="0"/>
              </a:rPr>
              <a:t>The Payment Landscape in Bulgaria</a:t>
            </a:r>
            <a:endParaRPr lang="en-US" sz="2400" dirty="0">
              <a:solidFill>
                <a:schemeClr val="bg2">
                  <a:lumMod val="50000"/>
                </a:schemeClr>
              </a:solidFill>
            </a:endParaRPr>
          </a:p>
        </p:txBody>
      </p:sp>
    </p:spTree>
    <p:extLst>
      <p:ext uri="{BB962C8B-B14F-4D97-AF65-F5344CB8AC3E}">
        <p14:creationId xmlns:p14="http://schemas.microsoft.com/office/powerpoint/2010/main" val="61997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EU second-level legislation</a:t>
            </a:r>
            <a:endParaRPr lang="bg-BG" dirty="0"/>
          </a:p>
        </p:txBody>
      </p:sp>
      <p:sp>
        <p:nvSpPr>
          <p:cNvPr id="3" name="Content Placeholder 2"/>
          <p:cNvSpPr>
            <a:spLocks noGrp="1"/>
          </p:cNvSpPr>
          <p:nvPr>
            <p:ph idx="1"/>
          </p:nvPr>
        </p:nvSpPr>
        <p:spPr>
          <a:xfrm>
            <a:off x="1065212" y="1828800"/>
            <a:ext cx="9061648" cy="4336504"/>
          </a:xfrm>
        </p:spPr>
        <p:txBody>
          <a:bodyPr>
            <a:normAutofit/>
          </a:bodyPr>
          <a:lstStyle/>
          <a:p>
            <a:r>
              <a:rPr lang="en-US" dirty="0"/>
              <a:t>This approach was used also for the implementation of the Commission</a:t>
            </a:r>
            <a:r>
              <a:rPr lang="bg-BG" dirty="0"/>
              <a:t> </a:t>
            </a:r>
            <a:r>
              <a:rPr lang="en-US" dirty="0"/>
              <a:t>delegated regulations and implementing regulations which supplement Directive 2014/92/EU, of which: </a:t>
            </a:r>
            <a:endParaRPr lang="en-US" strike="sngStrike" dirty="0"/>
          </a:p>
          <a:p>
            <a:pPr>
              <a:buFont typeface="Wingdings" panose="05000000000000000000" pitchFamily="2" charset="2"/>
              <a:buChar char="ü"/>
            </a:pPr>
            <a:r>
              <a:rPr lang="en-US" dirty="0"/>
              <a:t>Regulation (EU) 2018/32 with regard to the Union standardised terminology for most representative services linked to a payment account </a:t>
            </a:r>
          </a:p>
          <a:p>
            <a:pPr>
              <a:buFont typeface="Wingdings" panose="05000000000000000000" pitchFamily="2" charset="2"/>
              <a:buChar char="ü"/>
            </a:pPr>
            <a:r>
              <a:rPr lang="en-US" dirty="0"/>
              <a:t>Regulation (EU) 2018/33 with regard to standardised presentation format of the statement of fees and its common symbol according </a:t>
            </a:r>
          </a:p>
          <a:p>
            <a:pPr>
              <a:buFont typeface="Wingdings" panose="05000000000000000000" pitchFamily="2" charset="2"/>
              <a:buChar char="ü"/>
            </a:pPr>
            <a:r>
              <a:rPr lang="en-US" dirty="0"/>
              <a:t>Regulation (EU) 2018/34 with regard to the standardised presentation format of the fee information document and its common symbol</a:t>
            </a:r>
          </a:p>
          <a:p>
            <a:pPr marL="45720" indent="0">
              <a:buNone/>
            </a:pPr>
            <a:endParaRPr lang="en-US" dirty="0"/>
          </a:p>
          <a:p>
            <a:endParaRPr lang="bg-BG" dirty="0"/>
          </a:p>
        </p:txBody>
      </p:sp>
      <p:pic>
        <p:nvPicPr>
          <p:cNvPr id="4" name="Picture 2" descr="!s15-1">
            <a:extLst>
              <a:ext uri="{FF2B5EF4-FFF2-40B4-BE49-F238E27FC236}">
                <a16:creationId xmlns:a16="http://schemas.microsoft.com/office/drawing/2014/main" id="{16136468-EF82-CB48-ABFC-DFF874D9BB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74732" y="304800"/>
            <a:ext cx="2535641" cy="1150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2141C3CF-8718-4B40-A927-08CEB22EDE80}"/>
              </a:ext>
            </a:extLst>
          </p:cNvPr>
          <p:cNvSpPr txBox="1"/>
          <p:nvPr/>
        </p:nvSpPr>
        <p:spPr>
          <a:xfrm>
            <a:off x="4150196" y="6275453"/>
            <a:ext cx="7560840" cy="461665"/>
          </a:xfrm>
          <a:prstGeom prst="rect">
            <a:avLst/>
          </a:prstGeom>
          <a:noFill/>
          <a:ln>
            <a:noFill/>
          </a:ln>
        </p:spPr>
        <p:txBody>
          <a:bodyPr wrap="square" rtlCol="0" anchor="ctr" anchorCtr="1">
            <a:spAutoFit/>
          </a:bodyPr>
          <a:lstStyle/>
          <a:p>
            <a:pPr algn="just"/>
            <a:r>
              <a:rPr lang="en-US" sz="2400" dirty="0">
                <a:solidFill>
                  <a:schemeClr val="bg2">
                    <a:lumMod val="50000"/>
                  </a:schemeClr>
                </a:solidFill>
                <a:latin typeface="Arial Rounded MT Bold" panose="020F0704030504030204" pitchFamily="34" charset="0"/>
              </a:rPr>
              <a:t>The Payment Landscape in Bulgaria</a:t>
            </a:r>
            <a:endParaRPr lang="en-US" sz="2400" dirty="0">
              <a:solidFill>
                <a:schemeClr val="bg2">
                  <a:lumMod val="50000"/>
                </a:schemeClr>
              </a:solidFill>
            </a:endParaRPr>
          </a:p>
        </p:txBody>
      </p:sp>
    </p:spTree>
    <p:extLst>
      <p:ext uri="{BB962C8B-B14F-4D97-AF65-F5344CB8AC3E}">
        <p14:creationId xmlns:p14="http://schemas.microsoft.com/office/powerpoint/2010/main" val="3795219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772" y="549121"/>
            <a:ext cx="8686801" cy="1066800"/>
          </a:xfrm>
        </p:spPr>
        <p:txBody>
          <a:bodyPr/>
          <a:lstStyle/>
          <a:p>
            <a:r>
              <a:rPr lang="en-US" dirty="0"/>
              <a:t>New business models for payments</a:t>
            </a:r>
            <a:endParaRPr lang="bg-BG" dirty="0"/>
          </a:p>
        </p:txBody>
      </p:sp>
      <p:sp>
        <p:nvSpPr>
          <p:cNvPr id="3" name="Content Placeholder 2"/>
          <p:cNvSpPr>
            <a:spLocks noGrp="1"/>
          </p:cNvSpPr>
          <p:nvPr>
            <p:ph idx="1"/>
          </p:nvPr>
        </p:nvSpPr>
        <p:spPr>
          <a:xfrm>
            <a:off x="189756" y="1865775"/>
            <a:ext cx="10297144" cy="4552528"/>
          </a:xfrm>
        </p:spPr>
        <p:txBody>
          <a:bodyPr>
            <a:normAutofit fontScale="85000" lnSpcReduction="20000"/>
          </a:bodyPr>
          <a:lstStyle/>
          <a:p>
            <a:pPr>
              <a:lnSpc>
                <a:spcPct val="110000"/>
              </a:lnSpc>
            </a:pPr>
            <a:r>
              <a:rPr lang="en-US" dirty="0"/>
              <a:t>EMD2 and PSD2 provide the legal framework for the provision of payments and electronic money, aiming to remain technologically neutral and in the same time to ensure consumer protection</a:t>
            </a:r>
          </a:p>
          <a:p>
            <a:pPr>
              <a:lnSpc>
                <a:spcPct val="110000"/>
              </a:lnSpc>
            </a:pPr>
            <a:r>
              <a:rPr lang="en-US" dirty="0"/>
              <a:t>The crypto currencies at this stage are not covered specifically by EMD2 or PSD2, or any other EU-wide legal act in the field of payments</a:t>
            </a:r>
          </a:p>
          <a:p>
            <a:pPr>
              <a:lnSpc>
                <a:spcPct val="110000"/>
              </a:lnSpc>
            </a:pPr>
            <a:r>
              <a:rPr lang="en-US" dirty="0"/>
              <a:t>The Anti-Money Laundering Directive 5, in force from July 9, 2018, will apply to virtual currency exchanges and electronic wallet providers in order to cover the AML risks associated with virtual currencies like bitcoins. </a:t>
            </a:r>
          </a:p>
          <a:p>
            <a:pPr>
              <a:lnSpc>
                <a:spcPct val="110000"/>
              </a:lnSpc>
            </a:pPr>
            <a:r>
              <a:rPr lang="en-US" dirty="0"/>
              <a:t>At the BNB we support the ECB’s stance on virtual currencies, and  prefer to refer to them as crypto assets instead of as means of payment, funds, money, or currencies</a:t>
            </a:r>
          </a:p>
          <a:p>
            <a:pPr>
              <a:lnSpc>
                <a:spcPct val="110000"/>
              </a:lnSpc>
            </a:pPr>
            <a:r>
              <a:rPr lang="en-US" dirty="0"/>
              <a:t>As one of the BNB’s statutory tasks is to ensure price stability and the safe and sound functioning of payment systems, </a:t>
            </a:r>
            <a:r>
              <a:rPr lang="en-US" dirty="0" smtClean="0"/>
              <a:t>we find that crypto </a:t>
            </a:r>
            <a:r>
              <a:rPr lang="en-US" dirty="0"/>
              <a:t>currencies are not a safe store of value, so individual consumers should be warned against the risks. </a:t>
            </a:r>
          </a:p>
          <a:p>
            <a:pPr>
              <a:lnSpc>
                <a:spcPct val="110000"/>
              </a:lnSpc>
            </a:pPr>
            <a:r>
              <a:rPr lang="bg-BG" dirty="0"/>
              <a:t>Т</a:t>
            </a:r>
            <a:r>
              <a:rPr lang="en-US" dirty="0"/>
              <a:t>he European Supervisory Authorities</a:t>
            </a:r>
            <a:r>
              <a:rPr lang="bg-BG" dirty="0"/>
              <a:t> </a:t>
            </a:r>
            <a:r>
              <a:rPr lang="en-US" dirty="0"/>
              <a:t>published in early 2018 a joint Warning on Virtual Currencies, which the BNB endorsed on its website</a:t>
            </a:r>
          </a:p>
        </p:txBody>
      </p:sp>
      <p:pic>
        <p:nvPicPr>
          <p:cNvPr id="4" name="Picture 2" descr="!s15-1">
            <a:extLst>
              <a:ext uri="{FF2B5EF4-FFF2-40B4-BE49-F238E27FC236}">
                <a16:creationId xmlns:a16="http://schemas.microsoft.com/office/drawing/2014/main" id="{36630190-FA6B-084D-A7B3-E0570F12D1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2644" y="724685"/>
            <a:ext cx="2535641" cy="1150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7F0AB67E-93F6-CA46-BEEA-A26250335C3A}"/>
              </a:ext>
            </a:extLst>
          </p:cNvPr>
          <p:cNvSpPr txBox="1"/>
          <p:nvPr/>
        </p:nvSpPr>
        <p:spPr>
          <a:xfrm>
            <a:off x="4150196" y="6275453"/>
            <a:ext cx="7560840" cy="461665"/>
          </a:xfrm>
          <a:prstGeom prst="rect">
            <a:avLst/>
          </a:prstGeom>
          <a:noFill/>
          <a:ln>
            <a:noFill/>
          </a:ln>
        </p:spPr>
        <p:txBody>
          <a:bodyPr wrap="square" rtlCol="0" anchor="ctr" anchorCtr="1">
            <a:spAutoFit/>
          </a:bodyPr>
          <a:lstStyle/>
          <a:p>
            <a:pPr algn="just"/>
            <a:r>
              <a:rPr lang="en-US" sz="2400" dirty="0">
                <a:solidFill>
                  <a:schemeClr val="bg2">
                    <a:lumMod val="50000"/>
                  </a:schemeClr>
                </a:solidFill>
                <a:latin typeface="Arial Rounded MT Bold" panose="020F0704030504030204" pitchFamily="34" charset="0"/>
              </a:rPr>
              <a:t>The Payment Landscape in Bulgaria</a:t>
            </a:r>
            <a:endParaRPr lang="en-US" sz="2400" dirty="0">
              <a:solidFill>
                <a:schemeClr val="bg2">
                  <a:lumMod val="50000"/>
                </a:schemeClr>
              </a:solidFill>
            </a:endParaRPr>
          </a:p>
        </p:txBody>
      </p:sp>
    </p:spTree>
    <p:extLst>
      <p:ext uri="{BB962C8B-B14F-4D97-AF65-F5344CB8AC3E}">
        <p14:creationId xmlns:p14="http://schemas.microsoft.com/office/powerpoint/2010/main" val="3598123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D54C04-8698-E649-A140-12F6DF842A04}"/>
              </a:ext>
            </a:extLst>
          </p:cNvPr>
          <p:cNvSpPr>
            <a:spLocks noGrp="1"/>
          </p:cNvSpPr>
          <p:nvPr>
            <p:ph idx="1"/>
          </p:nvPr>
        </p:nvSpPr>
        <p:spPr/>
        <p:txBody>
          <a:bodyPr/>
          <a:lstStyle/>
          <a:p>
            <a:pPr marL="45720" indent="0" algn="ctr">
              <a:buNone/>
            </a:pPr>
            <a:endParaRPr lang="en-US" dirty="0"/>
          </a:p>
          <a:p>
            <a:pPr marL="45720" indent="0" algn="ctr">
              <a:buNone/>
            </a:pPr>
            <a:endParaRPr lang="en-US" dirty="0"/>
          </a:p>
          <a:p>
            <a:pPr marL="45720" indent="0" algn="ctr">
              <a:buNone/>
            </a:pPr>
            <a:endParaRPr lang="en-US" dirty="0"/>
          </a:p>
          <a:p>
            <a:pPr marL="45720" indent="0" algn="ctr">
              <a:buNone/>
            </a:pPr>
            <a:endParaRPr lang="en-US" sz="3600" b="1" dirty="0"/>
          </a:p>
          <a:p>
            <a:pPr marL="45720" indent="0" algn="ctr">
              <a:buNone/>
            </a:pPr>
            <a:endParaRPr lang="en-US" sz="3600" b="1" dirty="0"/>
          </a:p>
          <a:p>
            <a:pPr marL="45720" indent="0" algn="ctr">
              <a:buNone/>
            </a:pPr>
            <a:r>
              <a:rPr lang="en-US" sz="3600" b="1" i="1" dirty="0"/>
              <a:t>Thank you!</a:t>
            </a:r>
          </a:p>
          <a:p>
            <a:pPr marL="45720" indent="0" algn="ctr">
              <a:buNone/>
            </a:pPr>
            <a:endParaRPr lang="en-US" dirty="0"/>
          </a:p>
        </p:txBody>
      </p:sp>
      <p:pic>
        <p:nvPicPr>
          <p:cNvPr id="8" name="Picture 2" descr="!s15-1">
            <a:extLst>
              <a:ext uri="{FF2B5EF4-FFF2-40B4-BE49-F238E27FC236}">
                <a16:creationId xmlns:a16="http://schemas.microsoft.com/office/drawing/2014/main" id="{803C7E38-A737-4C47-98E6-F7CD358BDA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0116" y="2119577"/>
            <a:ext cx="4536504" cy="18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8865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role of the BNB in payments and payment infrastructure</a:t>
            </a:r>
          </a:p>
        </p:txBody>
      </p:sp>
      <p:sp>
        <p:nvSpPr>
          <p:cNvPr id="3" name="Content Placeholder 2"/>
          <p:cNvSpPr>
            <a:spLocks noGrp="1"/>
          </p:cNvSpPr>
          <p:nvPr>
            <p:ph idx="1"/>
          </p:nvPr>
        </p:nvSpPr>
        <p:spPr>
          <a:xfrm>
            <a:off x="1065212" y="1828800"/>
            <a:ext cx="8917632" cy="4191000"/>
          </a:xfrm>
        </p:spPr>
        <p:txBody>
          <a:bodyPr>
            <a:normAutofit/>
          </a:bodyPr>
          <a:lstStyle/>
          <a:p>
            <a:pPr marL="45720" indent="0" algn="just">
              <a:buNone/>
            </a:pPr>
            <a:r>
              <a:rPr lang="en-US" dirty="0"/>
              <a:t>Bulgaria joined the European Union in 2007</a:t>
            </a:r>
          </a:p>
          <a:p>
            <a:pPr marL="45720" indent="0" algn="just">
              <a:buNone/>
            </a:pPr>
            <a:r>
              <a:rPr lang="en-US" dirty="0"/>
              <a:t>Bulgaria has not adopted the Euro yet</a:t>
            </a:r>
          </a:p>
          <a:p>
            <a:pPr marL="45720" indent="0" algn="just">
              <a:buNone/>
            </a:pPr>
            <a:r>
              <a:rPr lang="en-US" dirty="0"/>
              <a:t>Price stability is mainly ensured by the currency board arrangement since 1997, where the LEV is pegged to the EURO at an exchange rate of  </a:t>
            </a:r>
          </a:p>
          <a:p>
            <a:pPr marL="45720" indent="0" algn="just">
              <a:spcBef>
                <a:spcPts val="0"/>
              </a:spcBef>
              <a:buNone/>
            </a:pPr>
            <a:r>
              <a:rPr lang="en-US" dirty="0"/>
              <a:t>1 EUR = 1.95583 BGN</a:t>
            </a:r>
          </a:p>
          <a:p>
            <a:pPr marL="45720" indent="0" algn="just">
              <a:spcBef>
                <a:spcPts val="0"/>
              </a:spcBef>
              <a:buNone/>
            </a:pPr>
            <a:endParaRPr lang="en-US" dirty="0"/>
          </a:p>
          <a:p>
            <a:pPr marL="45720" indent="0" algn="just">
              <a:spcBef>
                <a:spcPts val="0"/>
              </a:spcBef>
              <a:buNone/>
            </a:pPr>
            <a:r>
              <a:rPr lang="en-US" dirty="0"/>
              <a:t>Bulgaria’s population is slightly more than 7 million people, about the population size of Greece</a:t>
            </a:r>
          </a:p>
          <a:p>
            <a:pPr marL="45720" indent="0" algn="just">
              <a:spcBef>
                <a:spcPts val="0"/>
              </a:spcBef>
              <a:buNone/>
            </a:pPr>
            <a:endParaRPr lang="en-US" dirty="0"/>
          </a:p>
          <a:p>
            <a:pPr marL="45720" indent="0" algn="just">
              <a:spcBef>
                <a:spcPts val="0"/>
              </a:spcBef>
              <a:buNone/>
            </a:pPr>
            <a:endParaRPr lang="en-US" dirty="0"/>
          </a:p>
          <a:p>
            <a:pPr marL="45720" indent="0" algn="just">
              <a:spcBef>
                <a:spcPts val="0"/>
              </a:spcBef>
              <a:buNone/>
            </a:pPr>
            <a:endParaRPr lang="en-US" dirty="0"/>
          </a:p>
        </p:txBody>
      </p:sp>
      <p:pic>
        <p:nvPicPr>
          <p:cNvPr id="4" name="Picture 2" descr="!s1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0756" y="449932"/>
            <a:ext cx="2535641" cy="1150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30173E76-A7B1-3A40-8AFE-CF0A99D31AF1}"/>
              </a:ext>
            </a:extLst>
          </p:cNvPr>
          <p:cNvSpPr txBox="1"/>
          <p:nvPr/>
        </p:nvSpPr>
        <p:spPr>
          <a:xfrm>
            <a:off x="4606451" y="6248400"/>
            <a:ext cx="7560840" cy="461665"/>
          </a:xfrm>
          <a:prstGeom prst="rect">
            <a:avLst/>
          </a:prstGeom>
          <a:noFill/>
          <a:ln>
            <a:noFill/>
          </a:ln>
        </p:spPr>
        <p:txBody>
          <a:bodyPr wrap="square" rtlCol="0" anchor="ctr" anchorCtr="1">
            <a:spAutoFit/>
          </a:bodyPr>
          <a:lstStyle/>
          <a:p>
            <a:pPr algn="just"/>
            <a:r>
              <a:rPr lang="en-US" sz="2400" dirty="0">
                <a:solidFill>
                  <a:schemeClr val="bg2">
                    <a:lumMod val="50000"/>
                  </a:schemeClr>
                </a:solidFill>
                <a:latin typeface="Arial Rounded MT Bold" panose="020F0704030504030204" pitchFamily="34" charset="0"/>
              </a:rPr>
              <a:t>The Payment Landscape in Bulgaria</a:t>
            </a:r>
            <a:endParaRPr lang="en-US" sz="2400" dirty="0">
              <a:solidFill>
                <a:schemeClr val="bg2">
                  <a:lumMod val="50000"/>
                </a:schemeClr>
              </a:solidFill>
            </a:endParaRPr>
          </a:p>
        </p:txBody>
      </p:sp>
    </p:spTree>
    <p:extLst>
      <p:ext uri="{BB962C8B-B14F-4D97-AF65-F5344CB8AC3E}">
        <p14:creationId xmlns:p14="http://schemas.microsoft.com/office/powerpoint/2010/main" val="1637310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828" y="533400"/>
            <a:ext cx="9145016" cy="1066800"/>
          </a:xfrm>
        </p:spPr>
        <p:txBody>
          <a:bodyPr/>
          <a:lstStyle/>
          <a:p>
            <a:r>
              <a:rPr lang="en-US" dirty="0"/>
              <a:t>The role of the BNB in payments and payment infrastructure</a:t>
            </a:r>
          </a:p>
        </p:txBody>
      </p:sp>
      <p:sp>
        <p:nvSpPr>
          <p:cNvPr id="3" name="Content Placeholder 2"/>
          <p:cNvSpPr>
            <a:spLocks noGrp="1"/>
          </p:cNvSpPr>
          <p:nvPr>
            <p:ph idx="1"/>
          </p:nvPr>
        </p:nvSpPr>
        <p:spPr>
          <a:xfrm>
            <a:off x="1065212" y="1828800"/>
            <a:ext cx="9205664" cy="4696544"/>
          </a:xfrm>
        </p:spPr>
        <p:txBody>
          <a:bodyPr>
            <a:normAutofit/>
          </a:bodyPr>
          <a:lstStyle/>
          <a:p>
            <a:pPr algn="just"/>
            <a:r>
              <a:rPr lang="en-US" dirty="0"/>
              <a:t>Two statutory tasks of the Bulgarian National </a:t>
            </a:r>
            <a:r>
              <a:rPr lang="en-US" dirty="0" smtClean="0"/>
              <a:t>Bank </a:t>
            </a:r>
            <a:r>
              <a:rPr lang="en-US" dirty="0"/>
              <a:t>in the field of payments as per the Law on the Bulgarian National Bank</a:t>
            </a:r>
            <a:r>
              <a:rPr lang="en-US" altLang="bg-BG" dirty="0"/>
              <a:t>: </a:t>
            </a:r>
          </a:p>
          <a:p>
            <a:pPr marL="45720" indent="0" algn="just">
              <a:buNone/>
            </a:pPr>
            <a:r>
              <a:rPr lang="en-US" altLang="bg-BG" dirty="0"/>
              <a:t>    -	to assist in the establishing and functioning of efficient payment 	systems, and to oversee them; and</a:t>
            </a:r>
          </a:p>
          <a:p>
            <a:pPr marL="45720" indent="0" algn="just">
              <a:buNone/>
            </a:pPr>
            <a:r>
              <a:rPr lang="en-US" dirty="0"/>
              <a:t>    -	to regulate and supervise the activities of payment system 	operators, payment service providers and electronic money 		issuers </a:t>
            </a:r>
            <a:r>
              <a:rPr lang="en-US" dirty="0" smtClean="0"/>
              <a:t>in </a:t>
            </a:r>
            <a:r>
              <a:rPr lang="en-US" dirty="0"/>
              <a:t>Bulgaria</a:t>
            </a:r>
          </a:p>
          <a:p>
            <a:pPr algn="just"/>
            <a:r>
              <a:rPr lang="en-US" dirty="0"/>
              <a:t>These tasks stem from the Statute of the European Systems of Central Banks (ESCB) established with the Treaty on European Union. The Bulgarian National Bank is </a:t>
            </a:r>
            <a:r>
              <a:rPr lang="en-US" dirty="0" smtClean="0"/>
              <a:t>a member </a:t>
            </a:r>
            <a:r>
              <a:rPr lang="en-US" dirty="0"/>
              <a:t>of the ESCB and is expected to contribute to the fulfillment of the common ESCB objectives.</a:t>
            </a:r>
          </a:p>
          <a:p>
            <a:pPr marL="45720" indent="0">
              <a:buNone/>
            </a:pPr>
            <a:endParaRPr lang="en-US" dirty="0"/>
          </a:p>
          <a:p>
            <a:endParaRPr lang="en-US" dirty="0"/>
          </a:p>
        </p:txBody>
      </p:sp>
      <p:pic>
        <p:nvPicPr>
          <p:cNvPr id="4" name="Picture 2" descr="!s1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3055" y="318313"/>
            <a:ext cx="2535641" cy="1150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7A15C3F2-0CD1-B541-8EEA-595E5B94BAE0}"/>
              </a:ext>
            </a:extLst>
          </p:cNvPr>
          <p:cNvSpPr txBox="1"/>
          <p:nvPr/>
        </p:nvSpPr>
        <p:spPr>
          <a:xfrm>
            <a:off x="4798268" y="6264258"/>
            <a:ext cx="7560840" cy="461665"/>
          </a:xfrm>
          <a:prstGeom prst="rect">
            <a:avLst/>
          </a:prstGeom>
          <a:noFill/>
          <a:ln>
            <a:noFill/>
          </a:ln>
        </p:spPr>
        <p:txBody>
          <a:bodyPr wrap="square" rtlCol="0" anchor="ctr" anchorCtr="1">
            <a:spAutoFit/>
          </a:bodyPr>
          <a:lstStyle/>
          <a:p>
            <a:pPr algn="just"/>
            <a:r>
              <a:rPr lang="en-US" sz="2400" dirty="0">
                <a:solidFill>
                  <a:schemeClr val="bg2">
                    <a:lumMod val="50000"/>
                  </a:schemeClr>
                </a:solidFill>
                <a:latin typeface="Arial Rounded MT Bold" panose="020F0704030504030204" pitchFamily="34" charset="0"/>
              </a:rPr>
              <a:t>The Payment Landscape in Bulgaria</a:t>
            </a:r>
            <a:endParaRPr lang="en-US" sz="2400" dirty="0">
              <a:solidFill>
                <a:schemeClr val="bg2">
                  <a:lumMod val="50000"/>
                </a:schemeClr>
              </a:solidFill>
            </a:endParaRPr>
          </a:p>
        </p:txBody>
      </p:sp>
    </p:spTree>
    <p:extLst>
      <p:ext uri="{BB962C8B-B14F-4D97-AF65-F5344CB8AC3E}">
        <p14:creationId xmlns:p14="http://schemas.microsoft.com/office/powerpoint/2010/main" val="2772895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role of BNB in payments and payment infrastructure</a:t>
            </a:r>
          </a:p>
        </p:txBody>
      </p:sp>
      <p:sp>
        <p:nvSpPr>
          <p:cNvPr id="3" name="Content Placeholder 2"/>
          <p:cNvSpPr>
            <a:spLocks noGrp="1"/>
          </p:cNvSpPr>
          <p:nvPr>
            <p:ph idx="1"/>
          </p:nvPr>
        </p:nvSpPr>
        <p:spPr>
          <a:xfrm>
            <a:off x="1065212" y="1828800"/>
            <a:ext cx="9061648" cy="4624536"/>
          </a:xfrm>
        </p:spPr>
        <p:txBody>
          <a:bodyPr>
            <a:normAutofit/>
          </a:bodyPr>
          <a:lstStyle/>
          <a:p>
            <a:pPr algn="just"/>
            <a:r>
              <a:rPr lang="en-US" altLang="bg-BG" dirty="0"/>
              <a:t>The BNB is the </a:t>
            </a:r>
            <a:r>
              <a:rPr lang="en-US" altLang="bg-BG" dirty="0" smtClean="0"/>
              <a:t>national competent </a:t>
            </a:r>
            <a:r>
              <a:rPr lang="en-US" altLang="bg-BG" dirty="0"/>
              <a:t>authority for the provision of payment services. It is responsible </a:t>
            </a:r>
            <a:r>
              <a:rPr lang="en-US" altLang="bg-BG" dirty="0" smtClean="0"/>
              <a:t>for: </a:t>
            </a:r>
            <a:endParaRPr lang="en-US" altLang="bg-BG" dirty="0"/>
          </a:p>
          <a:p>
            <a:pPr marL="45720" indent="0" algn="just">
              <a:buNone/>
            </a:pPr>
            <a:r>
              <a:rPr lang="en-US" altLang="bg-BG" dirty="0"/>
              <a:t>	-authorizations of payment service providers (banks, payment 	institutions, e-money institutions) </a:t>
            </a:r>
          </a:p>
          <a:p>
            <a:pPr marL="45720" indent="0" algn="just">
              <a:buNone/>
            </a:pPr>
            <a:r>
              <a:rPr lang="en-US" altLang="bg-BG" dirty="0"/>
              <a:t>	-supervision of payment service providers and oversight of payment 	services and payment </a:t>
            </a:r>
            <a:r>
              <a:rPr lang="en-US" altLang="bg-BG" dirty="0" smtClean="0"/>
              <a:t>instruments.</a:t>
            </a:r>
            <a:endParaRPr lang="en-US" altLang="bg-BG" dirty="0"/>
          </a:p>
          <a:p>
            <a:pPr algn="just"/>
            <a:r>
              <a:rPr lang="en-US" dirty="0"/>
              <a:t>The BNB is also the operator of payment systems and the competent authority for the authorization and oversight of designated payment </a:t>
            </a:r>
            <a:r>
              <a:rPr lang="en-US" dirty="0" smtClean="0"/>
              <a:t>systems </a:t>
            </a:r>
            <a:r>
              <a:rPr lang="en-US" dirty="0"/>
              <a:t>(designated under the Settlement Finality Directive</a:t>
            </a:r>
            <a:r>
              <a:rPr lang="en-US" dirty="0" smtClean="0"/>
              <a:t>).</a:t>
            </a:r>
            <a:endParaRPr lang="en-US" dirty="0"/>
          </a:p>
          <a:p>
            <a:pPr algn="just"/>
            <a:r>
              <a:rPr lang="en-US" dirty="0"/>
              <a:t>The governing national legal act is the Law on Payment Services and Payment Systems of March 6, 2018</a:t>
            </a:r>
          </a:p>
          <a:p>
            <a:pPr algn="just"/>
            <a:endParaRPr lang="en-US" dirty="0"/>
          </a:p>
          <a:p>
            <a:endParaRPr lang="en-US" dirty="0"/>
          </a:p>
          <a:p>
            <a:endParaRPr lang="en-US" dirty="0"/>
          </a:p>
          <a:p>
            <a:endParaRPr lang="en-US" dirty="0"/>
          </a:p>
          <a:p>
            <a:endParaRPr lang="en-US" dirty="0"/>
          </a:p>
          <a:p>
            <a:pPr marL="45720" indent="0">
              <a:buNone/>
            </a:pPr>
            <a:endParaRPr lang="en-US" dirty="0"/>
          </a:p>
          <a:p>
            <a:endParaRPr lang="en-US" altLang="bg-BG" dirty="0"/>
          </a:p>
          <a:p>
            <a:pPr marL="45720" indent="0">
              <a:buNone/>
            </a:pPr>
            <a:endParaRPr lang="en-US" altLang="bg-BG" dirty="0"/>
          </a:p>
          <a:p>
            <a:pPr marL="45720" indent="0">
              <a:buNone/>
            </a:pPr>
            <a:endParaRPr lang="en-US" altLang="bg-BG" dirty="0"/>
          </a:p>
        </p:txBody>
      </p:sp>
      <p:pic>
        <p:nvPicPr>
          <p:cNvPr id="4" name="Picture 2" descr="!s1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9039" y="373732"/>
            <a:ext cx="2535641" cy="1150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F1E1B4C6-5F89-5047-BE5C-DD102908A39F}"/>
              </a:ext>
            </a:extLst>
          </p:cNvPr>
          <p:cNvSpPr txBox="1"/>
          <p:nvPr/>
        </p:nvSpPr>
        <p:spPr>
          <a:xfrm>
            <a:off x="4294212" y="6296471"/>
            <a:ext cx="7560840" cy="461665"/>
          </a:xfrm>
          <a:prstGeom prst="rect">
            <a:avLst/>
          </a:prstGeom>
          <a:noFill/>
          <a:ln>
            <a:noFill/>
          </a:ln>
        </p:spPr>
        <p:txBody>
          <a:bodyPr wrap="square" rtlCol="0" anchor="ctr" anchorCtr="1">
            <a:spAutoFit/>
          </a:bodyPr>
          <a:lstStyle/>
          <a:p>
            <a:pPr algn="just"/>
            <a:r>
              <a:rPr lang="en-US" sz="2400" dirty="0">
                <a:solidFill>
                  <a:schemeClr val="bg2">
                    <a:lumMod val="50000"/>
                  </a:schemeClr>
                </a:solidFill>
                <a:latin typeface="Arial Rounded MT Bold" panose="020F0704030504030204" pitchFamily="34" charset="0"/>
              </a:rPr>
              <a:t>The Payment Landscape in Bulgaria</a:t>
            </a:r>
            <a:endParaRPr lang="en-US" sz="2400" dirty="0">
              <a:solidFill>
                <a:schemeClr val="bg2">
                  <a:lumMod val="50000"/>
                </a:schemeClr>
              </a:solidFill>
            </a:endParaRPr>
          </a:p>
        </p:txBody>
      </p:sp>
    </p:spTree>
    <p:extLst>
      <p:ext uri="{BB962C8B-B14F-4D97-AF65-F5344CB8AC3E}">
        <p14:creationId xmlns:p14="http://schemas.microsoft.com/office/powerpoint/2010/main" val="421519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role of BNB in payments and payment infrastructure</a:t>
            </a:r>
            <a:endParaRPr lang="bg-BG" dirty="0"/>
          </a:p>
        </p:txBody>
      </p:sp>
      <p:sp>
        <p:nvSpPr>
          <p:cNvPr id="3" name="Content Placeholder 2"/>
          <p:cNvSpPr>
            <a:spLocks noGrp="1"/>
          </p:cNvSpPr>
          <p:nvPr>
            <p:ph idx="1"/>
          </p:nvPr>
        </p:nvSpPr>
        <p:spPr>
          <a:xfrm>
            <a:off x="621804" y="1683668"/>
            <a:ext cx="11089232" cy="4913684"/>
          </a:xfrm>
        </p:spPr>
        <p:txBody>
          <a:bodyPr>
            <a:normAutofit lnSpcReduction="10000"/>
          </a:bodyPr>
          <a:lstStyle/>
          <a:p>
            <a:pPr marL="45720" indent="0" algn="just">
              <a:buNone/>
            </a:pPr>
            <a:r>
              <a:rPr lang="en-US" altLang="bg-BG" dirty="0" smtClean="0"/>
              <a:t>There </a:t>
            </a:r>
            <a:r>
              <a:rPr lang="en-US" altLang="bg-BG" dirty="0"/>
              <a:t>are currently </a:t>
            </a:r>
            <a:r>
              <a:rPr lang="en-US" altLang="bg-BG" b="1" dirty="0"/>
              <a:t>36 payment service providers authorized by the BNB</a:t>
            </a:r>
            <a:r>
              <a:rPr lang="en-US" altLang="bg-BG" b="1" dirty="0" smtClean="0"/>
              <a:t>:</a:t>
            </a:r>
            <a:endParaRPr lang="en-US" altLang="bg-BG" dirty="0" smtClean="0"/>
          </a:p>
          <a:p>
            <a:pPr marL="45720" indent="0" algn="just">
              <a:buNone/>
            </a:pPr>
            <a:r>
              <a:rPr lang="en-US" altLang="bg-BG" dirty="0" smtClean="0"/>
              <a:t>21 </a:t>
            </a:r>
            <a:r>
              <a:rPr lang="en-US" altLang="bg-BG" dirty="0"/>
              <a:t>banks, 5 branches of foreign banks, 5 payment institutions, 5 e-money </a:t>
            </a:r>
            <a:r>
              <a:rPr lang="en-US" altLang="bg-BG" dirty="0" smtClean="0"/>
              <a:t>institutions</a:t>
            </a:r>
          </a:p>
          <a:p>
            <a:pPr marL="45720" indent="0" algn="just">
              <a:buNone/>
            </a:pPr>
            <a:r>
              <a:rPr lang="en-US" altLang="bg-BG" dirty="0" smtClean="0"/>
              <a:t>There </a:t>
            </a:r>
            <a:r>
              <a:rPr lang="en-US" altLang="bg-BG" dirty="0"/>
              <a:t>are </a:t>
            </a:r>
            <a:r>
              <a:rPr lang="en-US" altLang="bg-BG" b="1" dirty="0"/>
              <a:t>537 payment institutions and e-money institutions authorized in another EU member </a:t>
            </a:r>
            <a:r>
              <a:rPr lang="en-US" altLang="bg-BG" dirty="0"/>
              <a:t>state that operate in Bulgaria directly, through a branch or an </a:t>
            </a:r>
            <a:r>
              <a:rPr lang="en-US" altLang="bg-BG" dirty="0" smtClean="0"/>
              <a:t>agent.</a:t>
            </a:r>
          </a:p>
          <a:p>
            <a:pPr marL="45720" indent="0" algn="just">
              <a:buNone/>
            </a:pPr>
            <a:r>
              <a:rPr lang="en-US" altLang="bg-BG" dirty="0" smtClean="0"/>
              <a:t>The </a:t>
            </a:r>
            <a:r>
              <a:rPr lang="en-US" altLang="bg-BG" dirty="0"/>
              <a:t>Bulgarian National Bank maintains a </a:t>
            </a:r>
            <a:r>
              <a:rPr lang="en-US" altLang="bg-BG" dirty="0" smtClean="0"/>
              <a:t>public register </a:t>
            </a:r>
            <a:r>
              <a:rPr lang="en-US" altLang="bg-BG" dirty="0"/>
              <a:t>for all  payment service providers form Bulgaria or other EU member-states</a:t>
            </a:r>
            <a:r>
              <a:rPr lang="en-US" altLang="bg-BG" dirty="0" smtClean="0"/>
              <a:t>.</a:t>
            </a:r>
            <a:endParaRPr lang="en-US" altLang="bg-BG" dirty="0"/>
          </a:p>
          <a:p>
            <a:pPr marL="45720" indent="0" algn="just">
              <a:buNone/>
            </a:pPr>
            <a:r>
              <a:rPr lang="en-US" altLang="bg-BG" dirty="0" smtClean="0">
                <a:solidFill>
                  <a:schemeClr val="tx1">
                    <a:lumMod val="95000"/>
                    <a:lumOff val="5000"/>
                  </a:schemeClr>
                </a:solidFill>
              </a:rPr>
              <a:t>As of the end of 2017 we have:</a:t>
            </a:r>
          </a:p>
          <a:p>
            <a:pPr algn="just"/>
            <a:r>
              <a:rPr lang="en-US" altLang="bg-BG" dirty="0" smtClean="0">
                <a:solidFill>
                  <a:schemeClr val="tx1">
                    <a:lumMod val="95000"/>
                    <a:lumOff val="5000"/>
                  </a:schemeClr>
                </a:solidFill>
              </a:rPr>
              <a:t>14.2 million </a:t>
            </a:r>
            <a:r>
              <a:rPr lang="en-US" altLang="bg-BG" dirty="0">
                <a:solidFill>
                  <a:schemeClr val="tx1">
                    <a:lumMod val="95000"/>
                    <a:lumOff val="5000"/>
                  </a:schemeClr>
                </a:solidFill>
              </a:rPr>
              <a:t>p</a:t>
            </a:r>
            <a:r>
              <a:rPr lang="en-US" altLang="bg-BG" dirty="0" smtClean="0">
                <a:solidFill>
                  <a:schemeClr val="tx1">
                    <a:lumMod val="95000"/>
                    <a:lumOff val="5000"/>
                  </a:schemeClr>
                </a:solidFill>
              </a:rPr>
              <a:t>ayment accounts;</a:t>
            </a:r>
          </a:p>
          <a:p>
            <a:pPr algn="just"/>
            <a:r>
              <a:rPr lang="en-US" altLang="bg-BG" dirty="0" smtClean="0">
                <a:solidFill>
                  <a:schemeClr val="tx1">
                    <a:lumMod val="95000"/>
                    <a:lumOff val="5000"/>
                  </a:schemeClr>
                </a:solidFill>
              </a:rPr>
              <a:t>7.6 million payment cards;</a:t>
            </a:r>
          </a:p>
          <a:p>
            <a:pPr algn="just"/>
            <a:r>
              <a:rPr lang="en-US" altLang="bg-BG" dirty="0">
                <a:solidFill>
                  <a:schemeClr val="tx1">
                    <a:lumMod val="95000"/>
                    <a:lumOff val="5000"/>
                  </a:schemeClr>
                </a:solidFill>
              </a:rPr>
              <a:t>91 </a:t>
            </a:r>
            <a:r>
              <a:rPr lang="en-US" altLang="bg-BG" dirty="0" smtClean="0">
                <a:solidFill>
                  <a:schemeClr val="tx1">
                    <a:lumMod val="95000"/>
                    <a:lumOff val="5000"/>
                  </a:schemeClr>
                </a:solidFill>
              </a:rPr>
              <a:t>518 POS terminals;</a:t>
            </a:r>
          </a:p>
          <a:p>
            <a:pPr algn="just"/>
            <a:r>
              <a:rPr lang="en-US" altLang="bg-BG" dirty="0">
                <a:solidFill>
                  <a:schemeClr val="tx1">
                    <a:lumMod val="95000"/>
                    <a:lumOff val="5000"/>
                  </a:schemeClr>
                </a:solidFill>
              </a:rPr>
              <a:t>5 </a:t>
            </a:r>
            <a:r>
              <a:rPr lang="en-US" altLang="bg-BG" dirty="0" smtClean="0">
                <a:solidFill>
                  <a:schemeClr val="tx1">
                    <a:lumMod val="95000"/>
                    <a:lumOff val="5000"/>
                  </a:schemeClr>
                </a:solidFill>
              </a:rPr>
              <a:t>731 ATM terminals. </a:t>
            </a:r>
            <a:endParaRPr lang="en-US" altLang="bg-BG" dirty="0">
              <a:solidFill>
                <a:schemeClr val="tx1">
                  <a:lumMod val="95000"/>
                  <a:lumOff val="5000"/>
                </a:schemeClr>
              </a:solidFill>
            </a:endParaRPr>
          </a:p>
          <a:p>
            <a:endParaRPr lang="en-US" altLang="bg-BG" dirty="0" smtClean="0">
              <a:solidFill>
                <a:srgbClr val="FF0000"/>
              </a:solidFill>
            </a:endParaRPr>
          </a:p>
          <a:p>
            <a:pPr marL="45720" indent="0">
              <a:buNone/>
            </a:pPr>
            <a:endParaRPr lang="bg-BG" dirty="0"/>
          </a:p>
        </p:txBody>
      </p:sp>
      <p:pic>
        <p:nvPicPr>
          <p:cNvPr id="4" name="Picture 2" descr="!s1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74732" y="332656"/>
            <a:ext cx="2535641" cy="1150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B4A0DA62-FDA4-A242-BACB-F3E3893016C3}"/>
              </a:ext>
            </a:extLst>
          </p:cNvPr>
          <p:cNvSpPr txBox="1"/>
          <p:nvPr/>
        </p:nvSpPr>
        <p:spPr>
          <a:xfrm>
            <a:off x="4366220" y="6336431"/>
            <a:ext cx="7560840" cy="461665"/>
          </a:xfrm>
          <a:prstGeom prst="rect">
            <a:avLst/>
          </a:prstGeom>
          <a:noFill/>
          <a:ln>
            <a:noFill/>
          </a:ln>
        </p:spPr>
        <p:txBody>
          <a:bodyPr wrap="square" rtlCol="0" anchor="ctr" anchorCtr="1">
            <a:spAutoFit/>
          </a:bodyPr>
          <a:lstStyle/>
          <a:p>
            <a:pPr algn="just"/>
            <a:r>
              <a:rPr lang="en-US" sz="2400" dirty="0">
                <a:solidFill>
                  <a:schemeClr val="bg2">
                    <a:lumMod val="50000"/>
                  </a:schemeClr>
                </a:solidFill>
                <a:latin typeface="Arial Rounded MT Bold" panose="020F0704030504030204" pitchFamily="34" charset="0"/>
              </a:rPr>
              <a:t>The Payment Landscape in Bulgaria</a:t>
            </a:r>
            <a:endParaRPr lang="en-US" sz="2400" dirty="0">
              <a:solidFill>
                <a:schemeClr val="bg2">
                  <a:lumMod val="50000"/>
                </a:schemeClr>
              </a:solidFill>
            </a:endParaRPr>
          </a:p>
        </p:txBody>
      </p:sp>
    </p:spTree>
    <p:extLst>
      <p:ext uri="{BB962C8B-B14F-4D97-AF65-F5344CB8AC3E}">
        <p14:creationId xmlns:p14="http://schemas.microsoft.com/office/powerpoint/2010/main" val="3254864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role of BNB in payments and payment infrastructure</a:t>
            </a:r>
            <a:endParaRPr lang="bg-BG" dirty="0"/>
          </a:p>
        </p:txBody>
      </p:sp>
      <p:sp>
        <p:nvSpPr>
          <p:cNvPr id="3" name="Content Placeholder 2"/>
          <p:cNvSpPr>
            <a:spLocks noGrp="1"/>
          </p:cNvSpPr>
          <p:nvPr>
            <p:ph idx="1"/>
          </p:nvPr>
        </p:nvSpPr>
        <p:spPr/>
        <p:txBody>
          <a:bodyPr/>
          <a:lstStyle/>
          <a:p>
            <a:pPr marL="45720" indent="0">
              <a:buNone/>
            </a:pPr>
            <a:endParaRPr lang="en-US" altLang="bg-BG" dirty="0" smtClean="0">
              <a:solidFill>
                <a:srgbClr val="FF0000"/>
              </a:solidFill>
            </a:endParaRPr>
          </a:p>
          <a:p>
            <a:pPr marL="45720" indent="0">
              <a:buNone/>
            </a:pPr>
            <a:r>
              <a:rPr lang="en-US" altLang="bg-BG" dirty="0" smtClean="0">
                <a:solidFill>
                  <a:schemeClr val="tx1">
                    <a:lumMod val="95000"/>
                    <a:lumOff val="5000"/>
                  </a:schemeClr>
                </a:solidFill>
              </a:rPr>
              <a:t>In </a:t>
            </a:r>
            <a:r>
              <a:rPr lang="en-US" altLang="bg-BG" dirty="0">
                <a:solidFill>
                  <a:schemeClr val="tx1">
                    <a:lumMod val="95000"/>
                    <a:lumOff val="5000"/>
                  </a:schemeClr>
                </a:solidFill>
              </a:rPr>
              <a:t>Bulgaria a steady increase in non-cash payments </a:t>
            </a:r>
            <a:r>
              <a:rPr lang="en-US" altLang="bg-BG" dirty="0" smtClean="0">
                <a:solidFill>
                  <a:schemeClr val="tx1">
                    <a:lumMod val="95000"/>
                    <a:lumOff val="5000"/>
                  </a:schemeClr>
                </a:solidFill>
              </a:rPr>
              <a:t>has been </a:t>
            </a:r>
            <a:r>
              <a:rPr lang="en-US" altLang="bg-BG" dirty="0">
                <a:solidFill>
                  <a:schemeClr val="tx1">
                    <a:lumMod val="95000"/>
                    <a:lumOff val="5000"/>
                  </a:schemeClr>
                </a:solidFill>
              </a:rPr>
              <a:t>observed in the last few </a:t>
            </a:r>
            <a:r>
              <a:rPr lang="en-US" altLang="bg-BG" dirty="0" smtClean="0">
                <a:solidFill>
                  <a:schemeClr val="tx1">
                    <a:lumMod val="95000"/>
                    <a:lumOff val="5000"/>
                  </a:schemeClr>
                </a:solidFill>
              </a:rPr>
              <a:t>years </a:t>
            </a:r>
            <a:r>
              <a:rPr lang="en-US" altLang="bg-BG" dirty="0">
                <a:solidFill>
                  <a:schemeClr val="tx1">
                    <a:lumMod val="95000"/>
                    <a:lumOff val="5000"/>
                  </a:schemeClr>
                </a:solidFill>
              </a:rPr>
              <a:t>(2017 compared to 2016): </a:t>
            </a:r>
          </a:p>
          <a:p>
            <a:r>
              <a:rPr lang="en-US" altLang="bg-BG" dirty="0">
                <a:solidFill>
                  <a:schemeClr val="tx1">
                    <a:lumMod val="95000"/>
                    <a:lumOff val="5000"/>
                  </a:schemeClr>
                </a:solidFill>
              </a:rPr>
              <a:t>The number of card payments increased by 38%, while their value by 60%;</a:t>
            </a:r>
          </a:p>
          <a:p>
            <a:r>
              <a:rPr lang="en-US" altLang="bg-BG" dirty="0">
                <a:solidFill>
                  <a:schemeClr val="tx1">
                    <a:lumMod val="95000"/>
                    <a:lumOff val="5000"/>
                  </a:schemeClr>
                </a:solidFill>
              </a:rPr>
              <a:t>The number of card payments initiated remotely increased by 32%, while their value by </a:t>
            </a:r>
            <a:r>
              <a:rPr lang="en-US" altLang="bg-BG" dirty="0" smtClean="0">
                <a:solidFill>
                  <a:schemeClr val="tx1">
                    <a:lumMod val="95000"/>
                    <a:lumOff val="5000"/>
                  </a:schemeClr>
                </a:solidFill>
              </a:rPr>
              <a:t>6</a:t>
            </a:r>
            <a:r>
              <a:rPr lang="bg-BG" altLang="bg-BG" dirty="0" smtClean="0">
                <a:solidFill>
                  <a:schemeClr val="tx1">
                    <a:lumMod val="95000"/>
                    <a:lumOff val="5000"/>
                  </a:schemeClr>
                </a:solidFill>
              </a:rPr>
              <a:t>2</a:t>
            </a:r>
            <a:r>
              <a:rPr lang="en-US" altLang="bg-BG" dirty="0" smtClean="0">
                <a:solidFill>
                  <a:schemeClr val="tx1">
                    <a:lumMod val="95000"/>
                    <a:lumOff val="5000"/>
                  </a:schemeClr>
                </a:solidFill>
              </a:rPr>
              <a:t>%;</a:t>
            </a:r>
            <a:endParaRPr lang="en-US" altLang="bg-BG" dirty="0">
              <a:solidFill>
                <a:schemeClr val="tx1">
                  <a:lumMod val="95000"/>
                  <a:lumOff val="5000"/>
                </a:schemeClr>
              </a:solidFill>
            </a:endParaRPr>
          </a:p>
          <a:p>
            <a:r>
              <a:rPr lang="en-US" altLang="bg-BG" dirty="0">
                <a:solidFill>
                  <a:schemeClr val="tx1">
                    <a:lumMod val="95000"/>
                    <a:lumOff val="5000"/>
                  </a:schemeClr>
                </a:solidFill>
              </a:rPr>
              <a:t>The number of electronically initiated credit transfers increased by 10</a:t>
            </a:r>
            <a:r>
              <a:rPr lang="en-US" altLang="bg-BG" dirty="0" smtClean="0">
                <a:solidFill>
                  <a:schemeClr val="tx1">
                    <a:lumMod val="95000"/>
                    <a:lumOff val="5000"/>
                  </a:schemeClr>
                </a:solidFill>
              </a:rPr>
              <a:t>%</a:t>
            </a:r>
          </a:p>
          <a:p>
            <a:r>
              <a:rPr lang="en-US" altLang="bg-BG" dirty="0" smtClean="0">
                <a:solidFill>
                  <a:schemeClr val="tx1">
                    <a:lumMod val="95000"/>
                    <a:lumOff val="5000"/>
                  </a:schemeClr>
                </a:solidFill>
              </a:rPr>
              <a:t>The number of POS terminals</a:t>
            </a:r>
            <a:r>
              <a:rPr lang="bg-BG" altLang="bg-BG" dirty="0" smtClean="0">
                <a:solidFill>
                  <a:schemeClr val="tx1">
                    <a:lumMod val="95000"/>
                    <a:lumOff val="5000"/>
                  </a:schemeClr>
                </a:solidFill>
              </a:rPr>
              <a:t> </a:t>
            </a:r>
            <a:r>
              <a:rPr lang="en-US" altLang="bg-BG" dirty="0" smtClean="0">
                <a:solidFill>
                  <a:schemeClr val="tx1">
                    <a:lumMod val="95000"/>
                    <a:lumOff val="5000"/>
                  </a:schemeClr>
                </a:solidFill>
              </a:rPr>
              <a:t>in Bulgaria increased by 6%.</a:t>
            </a:r>
            <a:endParaRPr lang="en-US" altLang="bg-BG" dirty="0">
              <a:solidFill>
                <a:schemeClr val="tx1">
                  <a:lumMod val="95000"/>
                  <a:lumOff val="5000"/>
                </a:schemeClr>
              </a:solidFill>
            </a:endParaRPr>
          </a:p>
          <a:p>
            <a:endParaRPr lang="bg-BG" dirty="0"/>
          </a:p>
        </p:txBody>
      </p:sp>
      <p:pic>
        <p:nvPicPr>
          <p:cNvPr id="4" name="Picture 2" descr="!s1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4192" y="304800"/>
            <a:ext cx="2535641" cy="1150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22AF6FAF-EDD5-D34B-B349-E30FAECDAB5C}"/>
              </a:ext>
            </a:extLst>
          </p:cNvPr>
          <p:cNvSpPr txBox="1"/>
          <p:nvPr/>
        </p:nvSpPr>
        <p:spPr>
          <a:xfrm>
            <a:off x="4222204" y="6165304"/>
            <a:ext cx="7560840" cy="461665"/>
          </a:xfrm>
          <a:prstGeom prst="rect">
            <a:avLst/>
          </a:prstGeom>
          <a:noFill/>
          <a:ln>
            <a:noFill/>
          </a:ln>
        </p:spPr>
        <p:txBody>
          <a:bodyPr wrap="square" rtlCol="0" anchor="ctr" anchorCtr="1">
            <a:spAutoFit/>
          </a:bodyPr>
          <a:lstStyle/>
          <a:p>
            <a:pPr algn="just"/>
            <a:r>
              <a:rPr lang="en-US" sz="2400" dirty="0">
                <a:solidFill>
                  <a:schemeClr val="bg2">
                    <a:lumMod val="50000"/>
                  </a:schemeClr>
                </a:solidFill>
                <a:latin typeface="Arial Rounded MT Bold" panose="020F0704030504030204" pitchFamily="34" charset="0"/>
              </a:rPr>
              <a:t>The Payment Landscape in Bulgaria</a:t>
            </a:r>
            <a:endParaRPr lang="en-US" sz="2400" dirty="0">
              <a:solidFill>
                <a:schemeClr val="bg2">
                  <a:lumMod val="50000"/>
                </a:schemeClr>
              </a:solidFill>
            </a:endParaRPr>
          </a:p>
        </p:txBody>
      </p:sp>
    </p:spTree>
    <p:extLst>
      <p:ext uri="{BB962C8B-B14F-4D97-AF65-F5344CB8AC3E}">
        <p14:creationId xmlns:p14="http://schemas.microsoft.com/office/powerpoint/2010/main" val="3156555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role of BNB in payments and payment infrastructure</a:t>
            </a:r>
          </a:p>
        </p:txBody>
      </p:sp>
      <p:sp>
        <p:nvSpPr>
          <p:cNvPr id="3" name="Content Placeholder 2"/>
          <p:cNvSpPr>
            <a:spLocks noGrp="1"/>
          </p:cNvSpPr>
          <p:nvPr>
            <p:ph idx="1"/>
          </p:nvPr>
        </p:nvSpPr>
        <p:spPr>
          <a:xfrm>
            <a:off x="1065212" y="1828800"/>
            <a:ext cx="9205664" cy="4480520"/>
          </a:xfrm>
        </p:spPr>
        <p:txBody>
          <a:bodyPr>
            <a:normAutofit fontScale="85000" lnSpcReduction="20000"/>
          </a:bodyPr>
          <a:lstStyle/>
          <a:p>
            <a:pPr algn="just"/>
            <a:r>
              <a:rPr lang="en-US" sz="2100" b="1" dirty="0"/>
              <a:t>BNB operates and oversees</a:t>
            </a:r>
            <a:r>
              <a:rPr lang="en-US" sz="2100" dirty="0"/>
              <a:t>:</a:t>
            </a:r>
          </a:p>
          <a:p>
            <a:pPr algn="just">
              <a:buFont typeface="Wingdings" panose="05000000000000000000" pitchFamily="2" charset="2"/>
              <a:buChar char="ü"/>
            </a:pPr>
            <a:r>
              <a:rPr lang="en-US" altLang="bg-BG" sz="2100" dirty="0"/>
              <a:t>RINGS  - Real-time </a:t>
            </a:r>
            <a:r>
              <a:rPr lang="en-US" altLang="bg-BG" sz="2100" dirty="0" err="1"/>
              <a:t>INterbank</a:t>
            </a:r>
            <a:r>
              <a:rPr lang="en-US" altLang="bg-BG" sz="2100" dirty="0"/>
              <a:t> Gross-settlement System, </a:t>
            </a:r>
            <a:r>
              <a:rPr lang="en-US" altLang="bg-BG" sz="2100" dirty="0" smtClean="0"/>
              <a:t>designated large </a:t>
            </a:r>
            <a:r>
              <a:rPr lang="en-US" altLang="bg-BG" sz="2100" dirty="0"/>
              <a:t>value payment system in  national currency, since 2003</a:t>
            </a:r>
          </a:p>
          <a:p>
            <a:pPr algn="just">
              <a:buFont typeface="Wingdings" panose="05000000000000000000" pitchFamily="2" charset="2"/>
              <a:buChar char="ü"/>
            </a:pPr>
            <a:r>
              <a:rPr lang="en-US" sz="2100" dirty="0"/>
              <a:t>TARGET2 national component TARGET2-BNB </a:t>
            </a:r>
            <a:r>
              <a:rPr lang="en-US" altLang="bg-BG" sz="2100" dirty="0" smtClean="0"/>
              <a:t>–</a:t>
            </a:r>
            <a:r>
              <a:rPr lang="en-US" sz="2100" dirty="0" smtClean="0"/>
              <a:t> the designated large </a:t>
            </a:r>
            <a:r>
              <a:rPr lang="en-US" sz="2100" dirty="0"/>
              <a:t>value payment system for the Euro. Bulgaria joined TARGET2 in 2010.</a:t>
            </a:r>
          </a:p>
          <a:p>
            <a:pPr algn="just"/>
            <a:r>
              <a:rPr lang="en-US" sz="2100" b="1" dirty="0"/>
              <a:t>The BNB has authorized and oversees </a:t>
            </a:r>
            <a:r>
              <a:rPr lang="en-US" sz="2100" b="1" dirty="0" smtClean="0"/>
              <a:t>3 designated </a:t>
            </a:r>
            <a:r>
              <a:rPr lang="en-US" sz="2100" b="1" dirty="0"/>
              <a:t>payment systems operated by the commercial entity BORICA AD:</a:t>
            </a:r>
          </a:p>
          <a:p>
            <a:pPr marL="388620" lvl="2" indent="-342900" algn="just">
              <a:spcBef>
                <a:spcPts val="1800"/>
              </a:spcBef>
              <a:buFont typeface="Wingdings" panose="05000000000000000000" pitchFamily="2" charset="2"/>
              <a:buChar char="ü"/>
              <a:defRPr/>
            </a:pPr>
            <a:r>
              <a:rPr lang="en-US" altLang="bg-BG" sz="2100" dirty="0"/>
              <a:t> BISERA6 – retail payment system in national currency, settling in RINGS (net settlement)</a:t>
            </a:r>
          </a:p>
          <a:p>
            <a:pPr marL="388620" lvl="2" indent="-342900" algn="just">
              <a:spcBef>
                <a:spcPts val="1800"/>
              </a:spcBef>
              <a:buFont typeface="Wingdings" panose="05000000000000000000" pitchFamily="2" charset="2"/>
              <a:buChar char="ü"/>
              <a:defRPr/>
            </a:pPr>
            <a:r>
              <a:rPr lang="en-US" altLang="bg-BG" sz="2100" dirty="0"/>
              <a:t> BORICA - national card payment system, settling in RINGS (net settlement)</a:t>
            </a:r>
          </a:p>
          <a:p>
            <a:pPr marL="388620" lvl="2" indent="-342900" algn="just">
              <a:spcBef>
                <a:spcPts val="1800"/>
              </a:spcBef>
              <a:buFont typeface="Wingdings" panose="05000000000000000000" pitchFamily="2" charset="2"/>
              <a:buChar char="ü"/>
              <a:defRPr/>
            </a:pPr>
            <a:r>
              <a:rPr lang="en-US" altLang="bg-BG" sz="2100" dirty="0"/>
              <a:t> BISERA7-EUR - retail payment system in euro (SEPA compliant), settling in TARGET2 (net settlement)</a:t>
            </a:r>
          </a:p>
          <a:p>
            <a:pPr marL="45720" lvl="2" indent="0" algn="just">
              <a:spcBef>
                <a:spcPts val="1800"/>
              </a:spcBef>
              <a:buNone/>
              <a:defRPr/>
            </a:pPr>
            <a:r>
              <a:rPr lang="en-US" sz="2400" dirty="0"/>
              <a:t>In 2006 the IBAN was introduced, and in 2007</a:t>
            </a:r>
            <a:r>
              <a:rPr lang="bg-BG" sz="2400" dirty="0"/>
              <a:t> </a:t>
            </a:r>
            <a:r>
              <a:rPr lang="en-US" sz="2400" dirty="0"/>
              <a:t>the SEPA project was launched</a:t>
            </a:r>
          </a:p>
          <a:p>
            <a:pPr marL="388620" lvl="2" indent="-342900" algn="just">
              <a:spcBef>
                <a:spcPts val="1800"/>
              </a:spcBef>
              <a:buFont typeface="Wingdings" panose="05000000000000000000" pitchFamily="2" charset="2"/>
              <a:buChar char="ü"/>
              <a:defRPr/>
            </a:pPr>
            <a:endParaRPr lang="en-US" altLang="bg-BG" sz="2400" dirty="0">
              <a:solidFill>
                <a:schemeClr val="accent2">
                  <a:lumMod val="50000"/>
                </a:schemeClr>
              </a:solidFill>
              <a:ea typeface="Verdana" pitchFamily="34" charset="0"/>
              <a:cs typeface="Verdana" pitchFamily="34" charset="0"/>
            </a:endParaRPr>
          </a:p>
          <a:p>
            <a:endParaRPr lang="en-US" dirty="0"/>
          </a:p>
        </p:txBody>
      </p:sp>
      <p:pic>
        <p:nvPicPr>
          <p:cNvPr id="4" name="Picture 2" descr="!s1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4192" y="304800"/>
            <a:ext cx="2535641" cy="1150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22AF6FAF-EDD5-D34B-B349-E30FAECDAB5C}"/>
              </a:ext>
            </a:extLst>
          </p:cNvPr>
          <p:cNvSpPr txBox="1"/>
          <p:nvPr/>
        </p:nvSpPr>
        <p:spPr>
          <a:xfrm>
            <a:off x="4222204" y="6299240"/>
            <a:ext cx="7560840" cy="461665"/>
          </a:xfrm>
          <a:prstGeom prst="rect">
            <a:avLst/>
          </a:prstGeom>
          <a:noFill/>
          <a:ln>
            <a:noFill/>
          </a:ln>
        </p:spPr>
        <p:txBody>
          <a:bodyPr wrap="square" rtlCol="0" anchor="ctr" anchorCtr="1">
            <a:spAutoFit/>
          </a:bodyPr>
          <a:lstStyle/>
          <a:p>
            <a:pPr algn="just"/>
            <a:r>
              <a:rPr lang="en-US" sz="2400" dirty="0">
                <a:solidFill>
                  <a:schemeClr val="bg2">
                    <a:lumMod val="50000"/>
                  </a:schemeClr>
                </a:solidFill>
                <a:latin typeface="Arial Rounded MT Bold" panose="020F0704030504030204" pitchFamily="34" charset="0"/>
              </a:rPr>
              <a:t>The Payment Landscape in Bulgaria</a:t>
            </a:r>
            <a:endParaRPr lang="en-US" sz="2400" dirty="0">
              <a:solidFill>
                <a:schemeClr val="bg2">
                  <a:lumMod val="50000"/>
                </a:schemeClr>
              </a:solidFill>
            </a:endParaRPr>
          </a:p>
        </p:txBody>
      </p:sp>
    </p:spTree>
    <p:extLst>
      <p:ext uri="{BB962C8B-B14F-4D97-AF65-F5344CB8AC3E}">
        <p14:creationId xmlns:p14="http://schemas.microsoft.com/office/powerpoint/2010/main" val="3388139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5496" y="260648"/>
            <a:ext cx="8686801" cy="1296144"/>
          </a:xfrm>
        </p:spPr>
        <p:txBody>
          <a:bodyPr>
            <a:normAutofit fontScale="90000"/>
          </a:bodyPr>
          <a:lstStyle/>
          <a:p>
            <a:r>
              <a:rPr lang="en-US" altLang="bg-BG" sz="4000" dirty="0"/>
              <a:t>Implementation of EU legal framework </a:t>
            </a:r>
            <a:r>
              <a:rPr lang="en-US" altLang="bg-BG" sz="4000" dirty="0" smtClean="0"/>
              <a:t>for </a:t>
            </a:r>
            <a:r>
              <a:rPr lang="en-US" altLang="bg-BG" sz="4000" dirty="0"/>
              <a:t>payments, 2006-2017</a:t>
            </a:r>
            <a:r>
              <a:rPr lang="en-US" altLang="bg-BG" dirty="0">
                <a:solidFill>
                  <a:schemeClr val="accent2">
                    <a:lumMod val="50000"/>
                  </a:schemeClr>
                </a:solidFill>
                <a:ea typeface="Verdana" pitchFamily="34" charset="0"/>
                <a:cs typeface="Verdana" pitchFamily="34" charset="0"/>
              </a:rPr>
              <a:t/>
            </a:r>
            <a:br>
              <a:rPr lang="en-US" altLang="bg-BG" dirty="0">
                <a:solidFill>
                  <a:schemeClr val="accent2">
                    <a:lumMod val="50000"/>
                  </a:schemeClr>
                </a:solidFill>
                <a:ea typeface="Verdana" pitchFamily="34" charset="0"/>
                <a:cs typeface="Verdana" pitchFamily="34" charset="0"/>
              </a:rPr>
            </a:br>
            <a:endParaRPr lang="en-US" dirty="0"/>
          </a:p>
        </p:txBody>
      </p:sp>
      <p:sp>
        <p:nvSpPr>
          <p:cNvPr id="3" name="Content Placeholder 2"/>
          <p:cNvSpPr>
            <a:spLocks noGrp="1"/>
          </p:cNvSpPr>
          <p:nvPr>
            <p:ph idx="1"/>
          </p:nvPr>
        </p:nvSpPr>
        <p:spPr>
          <a:xfrm>
            <a:off x="1065212" y="1556792"/>
            <a:ext cx="9925744" cy="4968552"/>
          </a:xfrm>
        </p:spPr>
        <p:txBody>
          <a:bodyPr>
            <a:normAutofit lnSpcReduction="10000"/>
          </a:bodyPr>
          <a:lstStyle/>
          <a:p>
            <a:r>
              <a:rPr lang="en-US" dirty="0"/>
              <a:t>Full harmonization with the EU-level legislation in the field of payments</a:t>
            </a:r>
          </a:p>
          <a:p>
            <a:r>
              <a:rPr lang="en-US" dirty="0"/>
              <a:t>In 2009 Bulgaria adopted the first Law on Payment Services and Payment Systems</a:t>
            </a:r>
          </a:p>
          <a:p>
            <a:pPr marL="266700" indent="-222250">
              <a:buNone/>
            </a:pPr>
            <a:r>
              <a:rPr lang="en-US" dirty="0"/>
              <a:t>   The objective was to transpose into national legislation the EU directives governing the provision of payments and payment </a:t>
            </a:r>
            <a:r>
              <a:rPr lang="en-US" dirty="0" smtClean="0"/>
              <a:t>services:</a:t>
            </a:r>
            <a:endParaRPr lang="en-US" dirty="0"/>
          </a:p>
          <a:p>
            <a:pPr>
              <a:buFont typeface="Wingdings" panose="05000000000000000000" pitchFamily="2" charset="2"/>
              <a:buChar char="ü"/>
            </a:pPr>
            <a:r>
              <a:rPr lang="en-US" dirty="0"/>
              <a:t>The Settlement Finality Directive - Directive 98/26/EC on settlement finality in payment and securities settlement systems (2009</a:t>
            </a:r>
            <a:r>
              <a:rPr lang="en-US" dirty="0" smtClean="0"/>
              <a:t>) (SFD)</a:t>
            </a:r>
            <a:endParaRPr lang="en-US" dirty="0"/>
          </a:p>
          <a:p>
            <a:pPr>
              <a:buFont typeface="Wingdings" panose="05000000000000000000" pitchFamily="2" charset="2"/>
              <a:buChar char="ü"/>
            </a:pPr>
            <a:r>
              <a:rPr lang="en-US" dirty="0"/>
              <a:t>The Payment Service Directive - Directive 2007/64/EC on payment services in the internal market (in 2009</a:t>
            </a:r>
            <a:r>
              <a:rPr lang="en-US" dirty="0" smtClean="0"/>
              <a:t>) (PSD1)</a:t>
            </a:r>
            <a:endParaRPr lang="en-US" dirty="0"/>
          </a:p>
          <a:p>
            <a:pPr>
              <a:buFont typeface="Wingdings" panose="05000000000000000000" pitchFamily="2" charset="2"/>
              <a:buChar char="ü"/>
            </a:pPr>
            <a:r>
              <a:rPr lang="en-US" dirty="0"/>
              <a:t>The Second Electronic Money Directive - Directive 2009/110/EC on the taking up, pursuit and prudential supervision of the business of electronic money institutions (in 2011</a:t>
            </a:r>
            <a:r>
              <a:rPr lang="en-US" dirty="0" smtClean="0"/>
              <a:t>) (EMD2)</a:t>
            </a:r>
            <a:endParaRPr lang="en-US" dirty="0"/>
          </a:p>
          <a:p>
            <a:pPr>
              <a:buFont typeface="Wingdings" panose="05000000000000000000" pitchFamily="2" charset="2"/>
              <a:buChar char="ü"/>
            </a:pPr>
            <a:r>
              <a:rPr lang="en-US" dirty="0"/>
              <a:t>Directive 2014/92/EU of 23 July 2014 on the comparability of fees related to payment accounts, payment account switching and access to payment accounts with basic features (in 2016</a:t>
            </a:r>
            <a:r>
              <a:rPr lang="en-US" dirty="0" smtClean="0"/>
              <a:t>) (Payments </a:t>
            </a:r>
            <a:r>
              <a:rPr lang="en-US" dirty="0"/>
              <a:t>A</a:t>
            </a:r>
            <a:r>
              <a:rPr lang="en-US" dirty="0" smtClean="0"/>
              <a:t>ccount Directive, PAD)</a:t>
            </a:r>
            <a:endParaRPr lang="en-US" dirty="0"/>
          </a:p>
          <a:p>
            <a:pPr marL="45720" lvl="0" indent="0" fontAlgn="base">
              <a:spcAft>
                <a:spcPct val="0"/>
              </a:spcAft>
              <a:buNone/>
            </a:pPr>
            <a:endParaRPr lang="en-US" dirty="0"/>
          </a:p>
        </p:txBody>
      </p:sp>
      <p:pic>
        <p:nvPicPr>
          <p:cNvPr id="4" name="Picture 2" descr="!s15-1">
            <a:extLst>
              <a:ext uri="{FF2B5EF4-FFF2-40B4-BE49-F238E27FC236}">
                <a16:creationId xmlns:a16="http://schemas.microsoft.com/office/drawing/2014/main" id="{51CCBE07-1F81-E948-98A2-E6EBFB146A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34708" y="548680"/>
            <a:ext cx="2535641" cy="1150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5DEB7813-AA3B-1249-AB4B-03C6305FF8E7}"/>
              </a:ext>
            </a:extLst>
          </p:cNvPr>
          <p:cNvSpPr txBox="1"/>
          <p:nvPr/>
        </p:nvSpPr>
        <p:spPr>
          <a:xfrm>
            <a:off x="4453589" y="6567735"/>
            <a:ext cx="7560840" cy="461665"/>
          </a:xfrm>
          <a:prstGeom prst="rect">
            <a:avLst/>
          </a:prstGeom>
          <a:noFill/>
          <a:ln>
            <a:noFill/>
          </a:ln>
        </p:spPr>
        <p:txBody>
          <a:bodyPr wrap="square" rtlCol="0" anchor="ctr" anchorCtr="1">
            <a:spAutoFit/>
          </a:bodyPr>
          <a:lstStyle/>
          <a:p>
            <a:pPr algn="just"/>
            <a:r>
              <a:rPr lang="en-US" sz="2400" dirty="0">
                <a:solidFill>
                  <a:schemeClr val="bg2">
                    <a:lumMod val="50000"/>
                  </a:schemeClr>
                </a:solidFill>
                <a:latin typeface="Arial Rounded MT Bold" panose="020F0704030504030204" pitchFamily="34" charset="0"/>
              </a:rPr>
              <a:t>The Payment Landscape in Bulgaria</a:t>
            </a:r>
            <a:endParaRPr lang="en-US" sz="2400" dirty="0">
              <a:solidFill>
                <a:schemeClr val="bg2">
                  <a:lumMod val="50000"/>
                </a:schemeClr>
              </a:solidFill>
            </a:endParaRPr>
          </a:p>
        </p:txBody>
      </p:sp>
    </p:spTree>
    <p:extLst>
      <p:ext uri="{BB962C8B-B14F-4D97-AF65-F5344CB8AC3E}">
        <p14:creationId xmlns:p14="http://schemas.microsoft.com/office/powerpoint/2010/main" val="1173429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bg-BG" dirty="0"/>
              <a:t>Implementation of EU legal framework </a:t>
            </a:r>
            <a:r>
              <a:rPr lang="en-US" altLang="bg-BG" dirty="0" smtClean="0"/>
              <a:t>for </a:t>
            </a:r>
            <a:r>
              <a:rPr lang="en-US" altLang="bg-BG" dirty="0"/>
              <a:t>payments, 2006-2017</a:t>
            </a:r>
            <a:endParaRPr lang="bg-BG" dirty="0"/>
          </a:p>
        </p:txBody>
      </p:sp>
      <p:sp>
        <p:nvSpPr>
          <p:cNvPr id="3" name="Content Placeholder 2"/>
          <p:cNvSpPr>
            <a:spLocks noGrp="1"/>
          </p:cNvSpPr>
          <p:nvPr>
            <p:ph idx="1"/>
          </p:nvPr>
        </p:nvSpPr>
        <p:spPr/>
        <p:txBody>
          <a:bodyPr/>
          <a:lstStyle/>
          <a:p>
            <a:pPr algn="just"/>
            <a:r>
              <a:rPr lang="en-US" dirty="0"/>
              <a:t>And the implementation of the following EU regulations:</a:t>
            </a:r>
          </a:p>
          <a:p>
            <a:pPr algn="just">
              <a:buFont typeface="Wingdings" panose="05000000000000000000" pitchFamily="2" charset="2"/>
              <a:buChar char="ü"/>
            </a:pPr>
            <a:r>
              <a:rPr lang="en-US" dirty="0"/>
              <a:t>Regulation 924/2009 on cross-border payments in the Community</a:t>
            </a:r>
          </a:p>
          <a:p>
            <a:pPr algn="just">
              <a:buFont typeface="Wingdings" panose="05000000000000000000" pitchFamily="2" charset="2"/>
              <a:buChar char="ü"/>
            </a:pPr>
            <a:r>
              <a:rPr lang="en-US" dirty="0"/>
              <a:t>Regulation (EU) 260/2012 establishing technical and business requirements for credit transfers and direct debits in euro and amending Regulation (EC) 924/2009 (SEPA Regulation) </a:t>
            </a:r>
          </a:p>
          <a:p>
            <a:pPr algn="just">
              <a:buFont typeface="Wingdings" panose="05000000000000000000" pitchFamily="2" charset="2"/>
              <a:buChar char="ü"/>
            </a:pPr>
            <a:r>
              <a:rPr lang="en-US" dirty="0"/>
              <a:t>Regulation (ECB) 1409/2013 on payments statistics</a:t>
            </a:r>
          </a:p>
          <a:p>
            <a:pPr algn="just">
              <a:buFont typeface="Wingdings" panose="05000000000000000000" pitchFamily="2" charset="2"/>
              <a:buChar char="ü"/>
            </a:pPr>
            <a:r>
              <a:rPr lang="en-US" dirty="0"/>
              <a:t>Regulation (EU) 2015/751 on interchange fees for card-based payment </a:t>
            </a:r>
            <a:r>
              <a:rPr lang="en-US" dirty="0" smtClean="0"/>
              <a:t>transactions (IFR)</a:t>
            </a:r>
            <a:endParaRPr lang="en-US" dirty="0"/>
          </a:p>
          <a:p>
            <a:pPr algn="just">
              <a:buFont typeface="Wingdings" panose="05000000000000000000" pitchFamily="2" charset="2"/>
              <a:buChar char="ü"/>
            </a:pPr>
            <a:r>
              <a:rPr lang="en-US" dirty="0"/>
              <a:t>Regulation </a:t>
            </a:r>
            <a:r>
              <a:rPr lang="en-GB" dirty="0"/>
              <a:t>(EC) 1781/2006 </a:t>
            </a:r>
            <a:r>
              <a:rPr lang="en-US" dirty="0"/>
              <a:t>on information on the payer accompanying transfers of funds</a:t>
            </a:r>
            <a:endParaRPr lang="bg-BG" dirty="0"/>
          </a:p>
        </p:txBody>
      </p:sp>
      <p:pic>
        <p:nvPicPr>
          <p:cNvPr id="4" name="Picture 2" descr="!s15-1">
            <a:extLst>
              <a:ext uri="{FF2B5EF4-FFF2-40B4-BE49-F238E27FC236}">
                <a16:creationId xmlns:a16="http://schemas.microsoft.com/office/drawing/2014/main" id="{6EFA56F5-D524-1B43-8F36-64B2D5DBE2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4772" y="1109133"/>
            <a:ext cx="2535641" cy="1150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B6D1ACAB-F603-9942-A354-DE931838F7A7}"/>
              </a:ext>
            </a:extLst>
          </p:cNvPr>
          <p:cNvSpPr txBox="1"/>
          <p:nvPr/>
        </p:nvSpPr>
        <p:spPr>
          <a:xfrm>
            <a:off x="4309573" y="6271179"/>
            <a:ext cx="7560840" cy="461665"/>
          </a:xfrm>
          <a:prstGeom prst="rect">
            <a:avLst/>
          </a:prstGeom>
          <a:noFill/>
          <a:ln>
            <a:noFill/>
          </a:ln>
        </p:spPr>
        <p:txBody>
          <a:bodyPr wrap="square" rtlCol="0" anchor="ctr" anchorCtr="1">
            <a:spAutoFit/>
          </a:bodyPr>
          <a:lstStyle/>
          <a:p>
            <a:pPr algn="just"/>
            <a:r>
              <a:rPr lang="en-US" sz="2400" dirty="0">
                <a:solidFill>
                  <a:schemeClr val="bg2">
                    <a:lumMod val="50000"/>
                  </a:schemeClr>
                </a:solidFill>
                <a:latin typeface="Arial Rounded MT Bold" panose="020F0704030504030204" pitchFamily="34" charset="0"/>
              </a:rPr>
              <a:t>The Payment Landscape in Bulgaria</a:t>
            </a:r>
            <a:endParaRPr lang="en-US" sz="2400" dirty="0">
              <a:solidFill>
                <a:schemeClr val="bg2">
                  <a:lumMod val="50000"/>
                </a:schemeClr>
              </a:solidFill>
            </a:endParaRPr>
          </a:p>
        </p:txBody>
      </p:sp>
    </p:spTree>
    <p:extLst>
      <p:ext uri="{BB962C8B-B14F-4D97-AF65-F5344CB8AC3E}">
        <p14:creationId xmlns:p14="http://schemas.microsoft.com/office/powerpoint/2010/main" val="3413885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usiness strategy presentation">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Business strategy presentation.potx" id="{A5F13A6F-AB02-4A73-816C-34C20B6AA795}" vid="{DE7FCDCE-56F1-4731-A067-3AC58DCA2BCA}"/>
    </a:ext>
  </a:extLst>
</a:theme>
</file>

<file path=ppt/theme/theme2.xml><?xml version="1.0" encoding="utf-8"?>
<a:theme xmlns:a="http://schemas.openxmlformats.org/drawingml/2006/main" name="Office Them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strategy slides</Template>
  <TotalTime>2697</TotalTime>
  <Words>1516</Words>
  <Application>Microsoft Office PowerPoint</Application>
  <PresentationFormat>Custom</PresentationFormat>
  <Paragraphs>135</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Rounded MT Bold</vt:lpstr>
      <vt:lpstr>Century Gothic</vt:lpstr>
      <vt:lpstr>Palatino Linotype</vt:lpstr>
      <vt:lpstr>Verdana</vt:lpstr>
      <vt:lpstr>Wingdings</vt:lpstr>
      <vt:lpstr>Business strategy presentation</vt:lpstr>
      <vt:lpstr>  The Payment Landscape in Bulgaria</vt:lpstr>
      <vt:lpstr>The role of the BNB in payments and payment infrastructure</vt:lpstr>
      <vt:lpstr>The role of the BNB in payments and payment infrastructure</vt:lpstr>
      <vt:lpstr>The role of BNB in payments and payment infrastructure</vt:lpstr>
      <vt:lpstr>The role of BNB in payments and payment infrastructure</vt:lpstr>
      <vt:lpstr>The role of BNB in payments and payment infrastructure</vt:lpstr>
      <vt:lpstr>The role of BNB in payments and payment infrastructure</vt:lpstr>
      <vt:lpstr>Implementation of EU legal framework for payments, 2006-2017 </vt:lpstr>
      <vt:lpstr>Implementation of EU legal framework for payments, 2006-2017</vt:lpstr>
      <vt:lpstr>Implementation of EU legal framework for payments, 2018</vt:lpstr>
      <vt:lpstr>EU second-level legislation</vt:lpstr>
      <vt:lpstr>EU second-level legislation</vt:lpstr>
      <vt:lpstr>EU second-level legislation</vt:lpstr>
      <vt:lpstr>New business models for payments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Payment Landscape in Bulgaria</dc:title>
  <dc:creator>Румяна Хампарцумян</dc:creator>
  <cp:lastModifiedBy>Dena Djumrukcic</cp:lastModifiedBy>
  <cp:revision>120</cp:revision>
  <cp:lastPrinted>2018-10-31T08:01:47Z</cp:lastPrinted>
  <dcterms:created xsi:type="dcterms:W3CDTF">2018-10-26T12:56:43Z</dcterms:created>
  <dcterms:modified xsi:type="dcterms:W3CDTF">2018-11-14T08:54:57Z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74069400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