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506" r:id="rId3"/>
    <p:sldId id="497" r:id="rId4"/>
    <p:sldId id="510" r:id="rId5"/>
    <p:sldId id="499" r:id="rId6"/>
    <p:sldId id="503" r:id="rId7"/>
    <p:sldId id="507" r:id="rId8"/>
    <p:sldId id="511" r:id="rId9"/>
    <p:sldId id="501" r:id="rId10"/>
    <p:sldId id="504" r:id="rId11"/>
    <p:sldId id="505" r:id="rId12"/>
    <p:sldId id="502" r:id="rId13"/>
    <p:sldId id="508" r:id="rId14"/>
    <p:sldId id="51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0C0C0"/>
    <a:srgbClr val="0066FF"/>
    <a:srgbClr val="F8F8F8"/>
    <a:srgbClr val="0033CC"/>
    <a:srgbClr val="66CCFF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87279" autoAdjust="0"/>
  </p:normalViewPr>
  <p:slideViewPr>
    <p:cSldViewPr>
      <p:cViewPr varScale="1">
        <p:scale>
          <a:sx n="100" d="100"/>
          <a:sy n="100" d="100"/>
        </p:scale>
        <p:origin x="18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/>
            </a:lvl1pPr>
          </a:lstStyle>
          <a:p>
            <a:pPr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/>
            </a:lvl1pPr>
          </a:lstStyle>
          <a:p>
            <a:pPr>
              <a:defRPr/>
            </a:pPr>
            <a:fld id="{7C7DEF92-AA09-4419-94A0-3AD0D17CB329}" type="slidenum">
              <a:rPr lang="en-GB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27" y="0"/>
            <a:ext cx="2946448" cy="4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90"/>
            <a:ext cx="4984962" cy="44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l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27" y="9429201"/>
            <a:ext cx="2946448" cy="4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5" tIns="46205" rIns="92415" bIns="46205" numCol="1" anchor="b" anchorCtr="0" compatLnSpc="1">
            <a:prstTxWarp prst="textNoShape">
              <a:avLst/>
            </a:prstTxWarp>
          </a:bodyPr>
          <a:lstStyle>
            <a:lvl1pPr algn="r" defTabSz="923807">
              <a:defRPr sz="12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152DFC03-B0FB-4A36-883A-CE7358BAACFB}" type="slidenum">
              <a:rPr lang="en-GB" smtClean="0"/>
              <a:pPr defTabSz="923766"/>
              <a:t>1</a:t>
            </a:fld>
            <a:endParaRPr lang="en-GB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15613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990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/>
              <a:t>Fabri</a:t>
            </a:r>
            <a:r>
              <a:rPr lang="sr-Latn-CS" baseline="0" dirty="0" smtClean="0"/>
              <a:t>s 2006.</a:t>
            </a:r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7421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r-Latn-CS" dirty="0" smtClean="0"/>
              <a:t>Fabri</a:t>
            </a:r>
            <a:r>
              <a:rPr lang="sr-Latn-CS" baseline="0" dirty="0" smtClean="0"/>
              <a:t>s 2006.</a:t>
            </a:r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029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8839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022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r-Latn-C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766"/>
            <a:fld id="{70F4D528-5BF5-4C6F-9C93-C36A990F5256}" type="slidenum">
              <a:rPr lang="en-GB" smtClean="0"/>
              <a:pPr defTabSz="923766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970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49BA8-499B-486C-828F-6E6A9BE55AA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8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C983-D364-45D9-84E8-E7A9A6F870B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D7D4-7E87-4CBF-A751-5A4E75DBE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F8C8-6689-426F-8053-30F39F955D69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FC8A-A29D-4605-8E9C-4C7FF43A2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AB5A-C7AF-47FC-A4FC-5A544424432A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2AA8-D136-45AE-A09A-740780F6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s-Latn-B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1B88-99A8-44F9-972B-807582A13E3B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711F-6F1F-46AD-AB69-CA5D516353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>
            <a:lvl1pPr algn="l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s-Latn-B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D34-94E5-4899-8BA2-BC110D85CCE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BE42-E49C-456A-A2B6-DC336ACDD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E1649-D89D-4CFA-A06F-6A1F4AFFE7F3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9F5E-2A8E-4960-AFC4-EAA166807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A060-FCFE-4F6E-BE50-B7E600BB9026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BC4E-C387-4E01-89BA-CCDCB05C6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04F8-4497-42F4-88B4-821BB87B962F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0F28-5B12-44C3-88A0-BB5D184A82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9535-DCF1-4450-BD3F-82320AD85AF2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A282D-836D-4384-8BD0-E844DC6D8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8DA1-ABD6-4C92-BF6E-EEDE6F3E6390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E3-4812-43AF-9222-9E95F5047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A88A-80FF-4A7E-BB14-5C2EC994F31C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87B4-5C2F-484A-91BD-6DA7631E4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9D0A-19D9-4DDF-AFE1-2D7BD7C3E75D}" type="datetime1">
              <a:rPr lang="en-US"/>
              <a:pPr>
                <a:defRPr/>
              </a:pPr>
              <a:t>10/24/2019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A439-C0C3-4E80-B242-50D88522A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490663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14563"/>
            <a:ext cx="8229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6A31B5-4D14-45CA-B2C8-9712BCC31FD5}" type="datetime1">
              <a:rPr lang="en-US" smtClean="0"/>
              <a:pPr>
                <a:defRPr/>
              </a:pPr>
              <a:t>10/24/2019</a:t>
            </a:fld>
            <a:endParaRPr lang="en-GB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u="none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4A5863-6A1D-4E2B-BF1A-46038BAFB30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1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1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1844" t="987" r="19909" b="987"/>
          <a:stretch>
            <a:fillRect/>
          </a:stretch>
        </p:blipFill>
        <p:spPr>
          <a:xfrm>
            <a:off x="4088592" y="1628800"/>
            <a:ext cx="4479939" cy="4240150"/>
          </a:xfrm>
          <a:custGeom>
            <a:avLst/>
            <a:gdLst>
              <a:gd name="connsiteX0" fmla="*/ 0 w 4032250"/>
              <a:gd name="connsiteY0" fmla="*/ 0 h 3816424"/>
              <a:gd name="connsiteX1" fmla="*/ 4032250 w 4032250"/>
              <a:gd name="connsiteY1" fmla="*/ 0 h 3816424"/>
              <a:gd name="connsiteX2" fmla="*/ 4032250 w 4032250"/>
              <a:gd name="connsiteY2" fmla="*/ 3816424 h 3816424"/>
              <a:gd name="connsiteX3" fmla="*/ 0 w 4032250"/>
              <a:gd name="connsiteY3" fmla="*/ 3816424 h 38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250" h="3816424">
                <a:moveTo>
                  <a:pt x="0" y="0"/>
                </a:moveTo>
                <a:lnTo>
                  <a:pt x="4032250" y="0"/>
                </a:lnTo>
                <a:lnTo>
                  <a:pt x="4032250" y="3816424"/>
                </a:lnTo>
                <a:lnTo>
                  <a:pt x="0" y="3816424"/>
                </a:lnTo>
                <a:close/>
              </a:path>
            </a:pathLst>
          </a:custGeom>
          <a:ln w="19050">
            <a:solidFill>
              <a:srgbClr val="336699"/>
            </a:solidFill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569300"/>
            <a:ext cx="4106416" cy="2663825"/>
          </a:xfrm>
        </p:spPr>
        <p:txBody>
          <a:bodyPr/>
          <a:lstStyle/>
          <a:p>
            <a:pPr algn="ctr" eaLnBrk="1" hangingPunct="1">
              <a:defRPr/>
            </a:pP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</a:t>
            </a:r>
            <a:b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centralna banka?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6165304"/>
            <a:ext cx="8135937" cy="406946"/>
          </a:xfrm>
        </p:spPr>
        <p:txBody>
          <a:bodyPr/>
          <a:lstStyle/>
          <a:p>
            <a:pPr algn="r" eaLnBrk="1" hangingPunct="1"/>
            <a:endParaRPr lang="bs-Latn-BA" sz="1800" dirty="0" smtClean="0"/>
          </a:p>
        </p:txBody>
      </p:sp>
      <p:cxnSp>
        <p:nvCxnSpPr>
          <p:cNvPr id="5" name="Straight Connector 4"/>
          <p:cNvCxnSpPr>
            <a:stCxn id="2051" idx="1"/>
          </p:cNvCxnSpPr>
          <p:nvPr/>
        </p:nvCxnSpPr>
        <p:spPr bwMode="auto">
          <a:xfrm>
            <a:off x="468313" y="6368777"/>
            <a:ext cx="362027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Uloga </a:t>
            </a:r>
            <a:r>
              <a:rPr lang="hr-HR" dirty="0" smtClean="0"/>
              <a:t>centralnih banaka </a:t>
            </a:r>
            <a:r>
              <a:rPr lang="hr-HR" dirty="0"/>
              <a:t>u </a:t>
            </a:r>
            <a:r>
              <a:rPr lang="hr-HR" dirty="0" smtClean="0"/>
              <a:t>suvremeno </a:t>
            </a:r>
            <a:r>
              <a:rPr lang="hr-HR" dirty="0"/>
              <a:t>doba </a:t>
            </a:r>
            <a:br>
              <a:rPr lang="hr-HR" dirty="0"/>
            </a:br>
            <a:r>
              <a:rPr lang="hr-HR" dirty="0"/>
              <a:t>– planovi </a:t>
            </a:r>
            <a:r>
              <a:rPr lang="hr-HR" dirty="0" smtClean="0"/>
              <a:t>CBBiH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hr-HR" sz="2000" dirty="0" smtClean="0"/>
              <a:t>Promjena uloge centralnih banaka nakon globalne financijske krize </a:t>
            </a:r>
          </a:p>
          <a:p>
            <a:r>
              <a:rPr lang="hr-HR" sz="2000" dirty="0" smtClean="0"/>
              <a:t>Naučene lekcije: Stabilnost cijena (jedinstveno definirano u EU), bez financijske stabilnosti ne garantira makroekonomsku stabilnost. </a:t>
            </a:r>
          </a:p>
          <a:p>
            <a:r>
              <a:rPr lang="hr-HR" sz="2000" dirty="0" smtClean="0"/>
              <a:t>Fokus je na značaju stabilnosti sustava kao cjeline</a:t>
            </a:r>
          </a:p>
          <a:p>
            <a:r>
              <a:rPr lang="hr-HR" sz="2000" dirty="0" smtClean="0"/>
              <a:t>Makroprudencijalne politike, nadzor u platnim sustavima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/>
              <a:t>Uloga </a:t>
            </a:r>
            <a:r>
              <a:rPr lang="hr-HR" dirty="0" smtClean="0"/>
              <a:t>centralnih banaka </a:t>
            </a:r>
            <a:r>
              <a:rPr lang="hr-HR" dirty="0"/>
              <a:t>u </a:t>
            </a:r>
            <a:r>
              <a:rPr lang="hr-HR" dirty="0" smtClean="0"/>
              <a:t>suvremeno </a:t>
            </a:r>
            <a:r>
              <a:rPr lang="hr-HR" dirty="0"/>
              <a:t>doba </a:t>
            </a:r>
            <a:br>
              <a:rPr lang="hr-HR" dirty="0"/>
            </a:br>
            <a:r>
              <a:rPr lang="hr-HR" dirty="0"/>
              <a:t>– planovi </a:t>
            </a:r>
            <a:r>
              <a:rPr lang="hr-HR" dirty="0" smtClean="0"/>
              <a:t>CBBiH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9684"/>
            <a:ext cx="8229600" cy="4286250"/>
          </a:xfrm>
        </p:spPr>
        <p:txBody>
          <a:bodyPr/>
          <a:lstStyle/>
          <a:p>
            <a:r>
              <a:rPr lang="hr-HR" sz="2000" dirty="0" smtClean="0"/>
              <a:t>Jača uloga u procesu EU integracija </a:t>
            </a:r>
          </a:p>
          <a:p>
            <a:r>
              <a:rPr lang="hr-HR" sz="2000" dirty="0" smtClean="0"/>
              <a:t>Razvoj statističkih podataka (statistički web portal) i ekonomske analize</a:t>
            </a:r>
          </a:p>
          <a:p>
            <a:r>
              <a:rPr lang="hr-HR" sz="2000" dirty="0" smtClean="0"/>
              <a:t>Strateško komuniciranje s javnošću </a:t>
            </a:r>
          </a:p>
          <a:p>
            <a:r>
              <a:rPr lang="hr-HR" sz="2000" dirty="0" smtClean="0"/>
              <a:t>Učinkovitije poslovanje i razvoj tehnologije</a:t>
            </a:r>
          </a:p>
          <a:p>
            <a:r>
              <a:rPr lang="hr-HR" sz="2000" dirty="0" smtClean="0"/>
              <a:t>Nova strategija i ciljevi 2016-2021 (u okviru Zakona o CBBiH)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38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Aktivnosti CBBiH  - suradnja s obrazovnim institucijama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Financijska inkluzija i financijska pismenost (edukacije, predavanja, Svjetski dan štednje, publikacije)</a:t>
            </a:r>
          </a:p>
          <a:p>
            <a:r>
              <a:rPr lang="bs-Latn-BA" dirty="0" smtClean="0"/>
              <a:t>Ferijalna praksa (redovan studij) </a:t>
            </a:r>
          </a:p>
          <a:p>
            <a:r>
              <a:rPr lang="bs-Latn-BA" dirty="0" smtClean="0"/>
              <a:t>Postdiplomski studij - studijska praksa</a:t>
            </a:r>
          </a:p>
          <a:p>
            <a:r>
              <a:rPr lang="bs-Latn-BA" dirty="0" smtClean="0"/>
              <a:t>Statistički web portal</a:t>
            </a:r>
          </a:p>
          <a:p>
            <a:r>
              <a:rPr lang="bs-Latn-BA" dirty="0" smtClean="0"/>
              <a:t>Publikacije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CBBiH</a:t>
            </a:r>
            <a:r>
              <a:rPr lang="en-US" dirty="0" smtClean="0"/>
              <a:t> </a:t>
            </a:r>
            <a:r>
              <a:rPr lang="bs-Latn-BA" dirty="0" smtClean="0"/>
              <a:t>– Glavne jedinice i podružnice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ABE42-E49C-456A-A2B6-DC336ACDD35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93" y="2208614"/>
            <a:ext cx="446508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38000"/>
            <a:ext cx="7255523" cy="1642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Hvala na pažnji!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FDFE-C90C-45C6-8B0D-A26F7A85B297}" type="slidenum">
              <a:rPr lang="bs-Latn-BA" smtClean="0"/>
              <a:pPr/>
              <a:t>14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6" y="5075093"/>
            <a:ext cx="1309688" cy="13096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275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 smtClean="0"/>
              <a:t>Centralna banka – pojam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Sažeto – centralna banka se smatra bankarom države (odnosno, u punoj funkciji, banka svih banaka).</a:t>
            </a:r>
          </a:p>
          <a:p>
            <a:r>
              <a:rPr lang="hr-HR" sz="2000" dirty="0" smtClean="0"/>
              <a:t>Sveriges Riksbank – smatra se najstarijom monetarnom institucijom na svijetu (utemeljena u 17. stoljeću), mada je koncept centralnog bankarstva začet u Nizozemskoj</a:t>
            </a:r>
          </a:p>
          <a:p>
            <a:r>
              <a:rPr lang="hr-HR" sz="2000" dirty="0" smtClean="0"/>
              <a:t>Postoji više načina organizacije centralnog bankarstva:</a:t>
            </a:r>
          </a:p>
          <a:p>
            <a:pPr lvl="1"/>
            <a:r>
              <a:rPr lang="hr-HR" sz="1600" dirty="0" smtClean="0"/>
              <a:t>u </a:t>
            </a:r>
            <a:r>
              <a:rPr lang="hr-HR" sz="1600" dirty="0"/>
              <a:t>BiH Centralna banka Bosne i Hercegovine, </a:t>
            </a:r>
            <a:endParaRPr lang="hr-HR" sz="1600" dirty="0" smtClean="0"/>
          </a:p>
          <a:p>
            <a:pPr lvl="1"/>
            <a:r>
              <a:rPr lang="hr-HR" sz="1600" smtClean="0"/>
              <a:t>EU - Europska </a:t>
            </a:r>
            <a:r>
              <a:rPr lang="hr-HR" sz="1600" dirty="0" smtClean="0"/>
              <a:t>centralna </a:t>
            </a:r>
            <a:r>
              <a:rPr lang="hr-HR" sz="1600" dirty="0"/>
              <a:t>banka (ECB</a:t>
            </a:r>
            <a:r>
              <a:rPr lang="hr-HR" sz="1600" dirty="0" smtClean="0"/>
              <a:t>), kao centralna banka zajednice država</a:t>
            </a:r>
          </a:p>
          <a:p>
            <a:pPr lvl="1"/>
            <a:r>
              <a:rPr lang="hr-HR" sz="1600" dirty="0" smtClean="0"/>
              <a:t>naprimjer </a:t>
            </a:r>
            <a:r>
              <a:rPr lang="hr-HR" sz="1600" dirty="0"/>
              <a:t>u SAD-u ili </a:t>
            </a:r>
            <a:r>
              <a:rPr lang="hr-HR" sz="1600" dirty="0" smtClean="0"/>
              <a:t>Kanadi postoji koncept s više institucija koje obavljaju ovu ulogu, </a:t>
            </a:r>
            <a:r>
              <a:rPr lang="hr-HR" sz="1600" dirty="0"/>
              <a:t>ali opet su sve te banke okupljene oko jedne </a:t>
            </a:r>
            <a:r>
              <a:rPr lang="hr-HR" sz="1600" dirty="0" smtClean="0"/>
              <a:t>centralne banke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1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 smtClean="0"/>
              <a:t>Centralna banka – čime se bavi?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Emisija </a:t>
            </a:r>
            <a:r>
              <a:rPr lang="hr-HR" sz="2000" dirty="0"/>
              <a:t>novca,</a:t>
            </a:r>
          </a:p>
          <a:p>
            <a:r>
              <a:rPr lang="hr-HR" sz="2000" dirty="0" smtClean="0"/>
              <a:t>Reguliranje </a:t>
            </a:r>
            <a:r>
              <a:rPr lang="hr-HR" sz="2000" dirty="0"/>
              <a:t>kredita, kamatnih stopa i deviznog </a:t>
            </a:r>
            <a:r>
              <a:rPr lang="hr-HR" sz="2000" dirty="0" smtClean="0"/>
              <a:t>tečaja,</a:t>
            </a:r>
            <a:endParaRPr lang="hr-HR" sz="2000" dirty="0"/>
          </a:p>
          <a:p>
            <a:r>
              <a:rPr lang="hr-HR" sz="2000" dirty="0" smtClean="0"/>
              <a:t>Supervizija</a:t>
            </a:r>
            <a:r>
              <a:rPr lang="hr-HR" sz="2000" dirty="0"/>
              <a:t>,</a:t>
            </a:r>
          </a:p>
          <a:p>
            <a:r>
              <a:rPr lang="hr-HR" sz="2000" dirty="0" smtClean="0"/>
              <a:t>Zajmodavac </a:t>
            </a:r>
            <a:r>
              <a:rPr lang="hr-HR" sz="2000" dirty="0"/>
              <a:t>u krajnjoj instanci,</a:t>
            </a:r>
          </a:p>
          <a:p>
            <a:r>
              <a:rPr lang="hr-HR" sz="2000" dirty="0" smtClean="0"/>
              <a:t>Upravljanje </a:t>
            </a:r>
            <a:r>
              <a:rPr lang="hr-HR" sz="2000" dirty="0"/>
              <a:t>deviznim rezervama,</a:t>
            </a:r>
          </a:p>
          <a:p>
            <a:r>
              <a:rPr lang="hr-HR" sz="2000" dirty="0" smtClean="0"/>
              <a:t>Držanje </a:t>
            </a:r>
            <a:r>
              <a:rPr lang="hr-HR" sz="2000" dirty="0"/>
              <a:t>depozita banaka i drugih </a:t>
            </a:r>
            <a:r>
              <a:rPr lang="hr-HR" sz="2000" dirty="0" smtClean="0"/>
              <a:t>centralnih </a:t>
            </a:r>
            <a:r>
              <a:rPr lang="hr-HR" sz="2000" dirty="0"/>
              <a:t>banaka,</a:t>
            </a:r>
          </a:p>
          <a:p>
            <a:r>
              <a:rPr lang="hr-HR" sz="2000" dirty="0" smtClean="0"/>
              <a:t>Vođenje </a:t>
            </a:r>
            <a:r>
              <a:rPr lang="hr-HR" sz="2000" dirty="0"/>
              <a:t>monetarne i </a:t>
            </a:r>
            <a:r>
              <a:rPr lang="hr-HR" sz="2000" dirty="0" smtClean="0"/>
              <a:t>platnobilančne </a:t>
            </a:r>
            <a:r>
              <a:rPr lang="hr-HR" sz="2000" dirty="0"/>
              <a:t>statistike,</a:t>
            </a:r>
          </a:p>
          <a:p>
            <a:r>
              <a:rPr lang="hr-HR" sz="2000" dirty="0" smtClean="0"/>
              <a:t>Istraživanje </a:t>
            </a:r>
            <a:r>
              <a:rPr lang="hr-HR" sz="2000" dirty="0"/>
              <a:t>i </a:t>
            </a:r>
            <a:r>
              <a:rPr lang="hr-HR" sz="2000" dirty="0" smtClean="0"/>
              <a:t>statistika,</a:t>
            </a:r>
            <a:endParaRPr lang="hr-HR" sz="2000" dirty="0"/>
          </a:p>
          <a:p>
            <a:r>
              <a:rPr lang="hr-HR" sz="2000" dirty="0" smtClean="0"/>
              <a:t>Platni promet,</a:t>
            </a:r>
            <a:endParaRPr lang="hr-HR" sz="2000" dirty="0"/>
          </a:p>
          <a:p>
            <a:r>
              <a:rPr lang="hr-HR" sz="2000" dirty="0" smtClean="0"/>
              <a:t>Regulatorna funkcija </a:t>
            </a:r>
            <a:r>
              <a:rPr lang="hr-HR" sz="2000" dirty="0"/>
              <a:t>(donošenje pravnih propisa) i</a:t>
            </a:r>
          </a:p>
          <a:p>
            <a:r>
              <a:rPr lang="hr-HR" sz="2000" dirty="0" smtClean="0"/>
              <a:t>Uloga </a:t>
            </a:r>
            <a:r>
              <a:rPr lang="hr-HR" sz="2000" dirty="0"/>
              <a:t>fiskalnog </a:t>
            </a:r>
            <a:r>
              <a:rPr lang="hr-HR" sz="2000" dirty="0" smtClean="0"/>
              <a:t>agenta.</a:t>
            </a:r>
            <a:endParaRPr lang="hr-HR" sz="20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533581" cy="652462"/>
          </a:xfrm>
        </p:spPr>
        <p:txBody>
          <a:bodyPr/>
          <a:lstStyle/>
          <a:p>
            <a:pPr algn="r"/>
            <a:r>
              <a:rPr lang="hr-HR" dirty="0" smtClean="0"/>
              <a:t>Centralna banka Bosne i Hercegovine – čime se bavi?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000" dirty="0" smtClean="0"/>
              <a:t>Emisija </a:t>
            </a:r>
            <a:r>
              <a:rPr lang="hr-HR" sz="2000" dirty="0"/>
              <a:t>novca,</a:t>
            </a: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Regulisanje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kredita, kamatnih stopa i deviznog kursa,</a:t>
            </a: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Supervizija, </a:t>
            </a:r>
            <a:r>
              <a:rPr lang="hr-HR" sz="2000" dirty="0" smtClean="0"/>
              <a:t>Koordinacija bankarske supervizije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Zajmodavac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u krajnjoj instanci,</a:t>
            </a:r>
          </a:p>
          <a:p>
            <a:r>
              <a:rPr lang="hr-HR" sz="2000" dirty="0" smtClean="0"/>
              <a:t>Upravljanje </a:t>
            </a:r>
            <a:r>
              <a:rPr lang="hr-HR" sz="2000" dirty="0"/>
              <a:t>deviznim rezervama,</a:t>
            </a:r>
          </a:p>
          <a:p>
            <a:r>
              <a:rPr lang="hr-HR" sz="2000" dirty="0" smtClean="0"/>
              <a:t>Držanje </a:t>
            </a:r>
            <a:r>
              <a:rPr lang="hr-HR" sz="2000" dirty="0"/>
              <a:t>depozita banaka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i drugih centralnih banaka,</a:t>
            </a:r>
          </a:p>
          <a:p>
            <a:r>
              <a:rPr lang="hr-HR" sz="2000" dirty="0"/>
              <a:t>Vođenje monetarne statistike,</a:t>
            </a:r>
            <a:r>
              <a:rPr lang="bs-Cyrl-BA" sz="2000" dirty="0"/>
              <a:t> </a:t>
            </a:r>
            <a:r>
              <a:rPr lang="bs-Latn-BA" sz="2000" dirty="0"/>
              <a:t>statistike vanjskog sektora i statistike vladinih </a:t>
            </a:r>
            <a:r>
              <a:rPr lang="bs-Latn-BA" sz="2000" dirty="0" smtClean="0"/>
              <a:t>finan</a:t>
            </a:r>
            <a:r>
              <a:rPr lang="bs-Latn-BA" sz="2000" dirty="0"/>
              <a:t>c</a:t>
            </a:r>
            <a:r>
              <a:rPr lang="bs-Latn-BA" sz="2000" dirty="0" smtClean="0"/>
              <a:t>ija</a:t>
            </a:r>
            <a:endParaRPr lang="hr-HR" sz="2000" dirty="0"/>
          </a:p>
          <a:p>
            <a:r>
              <a:rPr lang="hr-HR" sz="2000" dirty="0" smtClean="0"/>
              <a:t>Istraživanje </a:t>
            </a:r>
            <a:r>
              <a:rPr lang="hr-HR" sz="2000" dirty="0"/>
              <a:t>i </a:t>
            </a:r>
            <a:r>
              <a:rPr lang="hr-HR" sz="2000" dirty="0" smtClean="0"/>
              <a:t>statistika,</a:t>
            </a:r>
            <a:endParaRPr lang="hr-HR" sz="2000" dirty="0"/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Platni promet, </a:t>
            </a:r>
            <a:r>
              <a:rPr lang="hr-HR" sz="2000" dirty="0" smtClean="0"/>
              <a:t>Održava platne sustave Bosne i Hercegovine</a:t>
            </a:r>
            <a:endParaRPr lang="hr-HR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hr-HR" sz="2000" dirty="0" smtClean="0">
                <a:solidFill>
                  <a:schemeClr val="bg1">
                    <a:lumMod val="85000"/>
                  </a:schemeClr>
                </a:solidFill>
              </a:rPr>
              <a:t>Regulatorna funkcija </a:t>
            </a:r>
            <a:r>
              <a:rPr lang="hr-HR" sz="2000" dirty="0">
                <a:solidFill>
                  <a:schemeClr val="bg1">
                    <a:lumMod val="85000"/>
                  </a:schemeClr>
                </a:solidFill>
              </a:rPr>
              <a:t>(donošenje pravnih propisa) i</a:t>
            </a:r>
          </a:p>
          <a:p>
            <a:r>
              <a:rPr lang="hr-HR" sz="2000" dirty="0" smtClean="0"/>
              <a:t>Uloga </a:t>
            </a:r>
            <a:r>
              <a:rPr lang="hr-HR" sz="2000" dirty="0"/>
              <a:t>fiskalnog </a:t>
            </a:r>
            <a:r>
              <a:rPr lang="hr-HR" sz="2000" dirty="0" smtClean="0"/>
              <a:t>agenta.</a:t>
            </a:r>
            <a:endParaRPr lang="hr-HR" sz="2000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7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490663"/>
            <a:ext cx="8533581" cy="652462"/>
          </a:xfrm>
        </p:spPr>
        <p:txBody>
          <a:bodyPr/>
          <a:lstStyle/>
          <a:p>
            <a:pPr algn="r"/>
            <a:r>
              <a:rPr lang="hr-HR" dirty="0"/>
              <a:t>Centralna banka Bosne i Hercegovine – osnovni </a:t>
            </a:r>
            <a:r>
              <a:rPr lang="hr-HR" dirty="0" smtClean="0"/>
              <a:t>zadaci</a:t>
            </a:r>
            <a:endParaRPr lang="bs-Latn-B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 sz="2000" dirty="0" smtClean="0"/>
              <a:t>Da definira, usvoji i kontrolira monetarnu politiku Bosne i Hercegovine; </a:t>
            </a:r>
          </a:p>
          <a:p>
            <a:r>
              <a:rPr lang="bs-Latn-BA" sz="2000" dirty="0" smtClean="0"/>
              <a:t>Da drži i upravlja službenim deviznim rezervama Centralne banke na siguran i profitabilan način;</a:t>
            </a:r>
          </a:p>
          <a:p>
            <a:r>
              <a:rPr lang="bs-Latn-BA" sz="2000" dirty="0" smtClean="0"/>
              <a:t>Da uspostavi i održava odgovarajuće platne i obračunske sustave;</a:t>
            </a:r>
          </a:p>
          <a:p>
            <a:r>
              <a:rPr lang="bs-Latn-BA" sz="2000" dirty="0" smtClean="0"/>
              <a:t>Da koordinira djelatnosti agencija koje su nadležne za izdavanje bankarskih licenci i vršenje supervizije banaka u entitetima</a:t>
            </a:r>
          </a:p>
          <a:p>
            <a:r>
              <a:rPr lang="pl-PL" sz="2000" dirty="0" smtClean="0"/>
              <a:t>Da prima depozite od Bosne i Hercegovine i komercijalnih banaka radi </a:t>
            </a:r>
            <a:r>
              <a:rPr lang="bs-Latn-BA" sz="2000" dirty="0" smtClean="0"/>
              <a:t>ispunjenja zahtjeva za obveznim rezervama; </a:t>
            </a:r>
            <a:endParaRPr lang="pl-PL" sz="2000" dirty="0" smtClean="0"/>
          </a:p>
          <a:p>
            <a:r>
              <a:rPr lang="bs-Latn-BA" sz="2000" dirty="0" smtClean="0"/>
              <a:t>Da stavlja i povlači iz optjecaja domaću valutu...</a:t>
            </a:r>
          </a:p>
          <a:p>
            <a:r>
              <a:rPr lang="hr-HR" sz="2000" dirty="0" smtClean="0"/>
              <a:t>Organizacija: Centralni ured u Sarajevu, Glavne jedinice u Sarajevu, Banjoj Luci i Mostaru, Podružnice u Brčkom i Palama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7363-801F-4075-8E7F-37223A233D8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...drugim riječima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Iako CBBiH ne posluje izravno s građanima, puno je dodirnih točaka:</a:t>
            </a:r>
          </a:p>
          <a:p>
            <a:pPr lvl="1"/>
            <a:r>
              <a:rPr lang="bs-Latn-BA" dirty="0" smtClean="0"/>
              <a:t>Novac koji koristite</a:t>
            </a:r>
          </a:p>
          <a:p>
            <a:pPr lvl="1"/>
            <a:r>
              <a:rPr lang="bs-Latn-BA" dirty="0" smtClean="0"/>
              <a:t>Kada odete u mjenjačnicu</a:t>
            </a:r>
          </a:p>
          <a:p>
            <a:pPr lvl="1"/>
            <a:r>
              <a:rPr lang="bs-Latn-BA" dirty="0" smtClean="0"/>
              <a:t>Kada obavljate bezgotovinska plaćanja</a:t>
            </a:r>
          </a:p>
          <a:p>
            <a:pPr lvl="1"/>
            <a:r>
              <a:rPr lang="bs-Latn-BA" dirty="0" smtClean="0"/>
              <a:t>Kada se donose odluke nositelja vlasti i stranih agencija i investitora</a:t>
            </a:r>
          </a:p>
          <a:p>
            <a:pPr lvl="1"/>
            <a:endParaRPr lang="bs-Latn-BA" dirty="0"/>
          </a:p>
          <a:p>
            <a:r>
              <a:rPr lang="bs-Latn-BA" dirty="0" smtClean="0"/>
              <a:t>Percepcija u javnosti o tome što je posao i odgovornost CBBiH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s-Latn-BA" dirty="0" smtClean="0"/>
              <a:t>Funkcije CBBiH – Što ona radi</a:t>
            </a:r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64" y="2214563"/>
            <a:ext cx="3902471" cy="4286250"/>
          </a:xfrm>
        </p:spPr>
      </p:pic>
    </p:spTree>
    <p:extLst>
      <p:ext uri="{BB962C8B-B14F-4D97-AF65-F5344CB8AC3E}">
        <p14:creationId xmlns:p14="http://schemas.microsoft.com/office/powerpoint/2010/main" val="31212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/>
              <a:t>Organizaciona shema CBBiH</a:t>
            </a:r>
            <a:endParaRPr lang="bs-Latn-BA" dirty="0"/>
          </a:p>
        </p:txBody>
      </p:sp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B62A-F76B-40A8-811A-9056CBAC599F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79" y="2214563"/>
            <a:ext cx="6235842" cy="4286250"/>
          </a:xfrm>
        </p:spPr>
      </p:pic>
    </p:spTree>
    <p:extLst>
      <p:ext uri="{BB962C8B-B14F-4D97-AF65-F5344CB8AC3E}">
        <p14:creationId xmlns:p14="http://schemas.microsoft.com/office/powerpoint/2010/main" val="4989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Poslovi, zanimanja i specijalistička znanja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sz="2000" dirty="0" smtClean="0"/>
              <a:t>Ekonomski (bankarstvo, statistika, ekonomske analize)</a:t>
            </a:r>
          </a:p>
          <a:p>
            <a:r>
              <a:rPr lang="bs-Latn-BA" sz="2000" dirty="0" smtClean="0"/>
              <a:t>Pravni (pravna regulativa, propisi, zastupanja),</a:t>
            </a:r>
          </a:p>
          <a:p>
            <a:r>
              <a:rPr lang="bs-Latn-BA" sz="2000" dirty="0" smtClean="0"/>
              <a:t>Društveni (odnosi s javnošću, lektor, prevoditelji, protokol), </a:t>
            </a:r>
          </a:p>
          <a:p>
            <a:r>
              <a:rPr lang="bs-Latn-BA" sz="2000" dirty="0" smtClean="0"/>
              <a:t>Tehnički (održavanje objekta, trezorskih strojeva, opreme),</a:t>
            </a:r>
          </a:p>
          <a:p>
            <a:r>
              <a:rPr lang="bs-Latn-BA" sz="2000" dirty="0" smtClean="0"/>
              <a:t>Informatički (programeri, baze, nadzor nad IT-jem),</a:t>
            </a:r>
          </a:p>
          <a:p>
            <a:r>
              <a:rPr lang="bs-Latn-BA" sz="2000" dirty="0" smtClean="0"/>
              <a:t>Sigurnosni (održavanje sigurnosti tehničke i fizičke),</a:t>
            </a:r>
          </a:p>
          <a:p>
            <a:r>
              <a:rPr lang="bs-Latn-BA" sz="2000" dirty="0" smtClean="0"/>
              <a:t>Posebni certifikati i vještine (pravosudni ispit, certifikat za reviziju, za sigurnost – odgovorna osoba, za upravljanje kvalitetom ISO standard)</a:t>
            </a:r>
          </a:p>
          <a:p>
            <a:r>
              <a:rPr lang="bs-Latn-BA" sz="2000" dirty="0" smtClean="0"/>
              <a:t>Znanje rada na računaru i engleski jezik (temelj za europske integracije)</a:t>
            </a:r>
          </a:p>
          <a:p>
            <a:r>
              <a:rPr lang="bs-Latn-BA" sz="2000" dirty="0" smtClean="0"/>
              <a:t>Cca 360 uposlenih – preko 90% VSS, preko 30 magistara, 10 doktora znanosti...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BE42-E49C-456A-A2B6-DC336ACDD35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zaric design">
  <a:themeElements>
    <a:clrScheme name="Kozaric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zaric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Kozari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zaric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zaric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8809</TotalTime>
  <Words>700</Words>
  <Application>Microsoft Office PowerPoint</Application>
  <PresentationFormat>On-screen Show (4:3)</PresentationFormat>
  <Paragraphs>102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Tahoma</vt:lpstr>
      <vt:lpstr>Wingdings</vt:lpstr>
      <vt:lpstr>Kozaric design</vt:lpstr>
      <vt:lpstr>Što je  centralna banka?</vt:lpstr>
      <vt:lpstr>Centralna banka – pojam</vt:lpstr>
      <vt:lpstr>Centralna banka – čime se bavi?</vt:lpstr>
      <vt:lpstr>Centralna banka Bosne i Hercegovine – čime se bavi?</vt:lpstr>
      <vt:lpstr>Centralna banka Bosne i Hercegovine – osnovni zadaci</vt:lpstr>
      <vt:lpstr>...drugim riječima</vt:lpstr>
      <vt:lpstr>Funkcije CBBiH – Što ona radi</vt:lpstr>
      <vt:lpstr>Organizaciona shema CBBiH</vt:lpstr>
      <vt:lpstr>Poslovi, zanimanja i specijalistička znanja</vt:lpstr>
      <vt:lpstr>Uloga centralnih banaka u suvremeno doba  – planovi CBBiH</vt:lpstr>
      <vt:lpstr>Uloga centralnih banaka u suvremeno doba  – planovi CBBiH</vt:lpstr>
      <vt:lpstr>Aktivnosti CBBiH  - suradnja s obrazovnim institucijama </vt:lpstr>
      <vt:lpstr>CBBiH – Glavne jedinice i podružnice</vt:lpstr>
      <vt:lpstr>Hvala na pažnji!</vt:lpstr>
    </vt:vector>
  </TitlesOfParts>
  <Company>Rak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EVC</dc:creator>
  <cp:lastModifiedBy>Almir Salihovic</cp:lastModifiedBy>
  <cp:revision>1019</cp:revision>
  <cp:lastPrinted>2018-05-14T06:31:20Z</cp:lastPrinted>
  <dcterms:created xsi:type="dcterms:W3CDTF">2006-08-29T08:29:35Z</dcterms:created>
  <dcterms:modified xsi:type="dcterms:W3CDTF">2019-10-24T10:19:44Z</dcterms:modified>
</cp:coreProperties>
</file>